
<file path=[Content_Types].xml><?xml version="1.0" encoding="utf-8"?>
<Types xmlns="http://schemas.openxmlformats.org/package/2006/content-types">
  <Default Extension="xml" ContentType="application/xml"/>
  <Default Extension="jpeg" ContentType="image/jpeg"/>
  <Default Extension="tiff" ContentType="image/tiff"/>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78" r:id="rId5"/>
    <p:sldId id="279" r:id="rId6"/>
    <p:sldId id="301" r:id="rId7"/>
    <p:sldId id="280" r:id="rId8"/>
    <p:sldId id="281" r:id="rId9"/>
    <p:sldId id="282" r:id="rId10"/>
    <p:sldId id="283" r:id="rId11"/>
    <p:sldId id="284" r:id="rId12"/>
    <p:sldId id="302" r:id="rId13"/>
    <p:sldId id="259" r:id="rId14"/>
    <p:sldId id="294" r:id="rId15"/>
    <p:sldId id="296" r:id="rId16"/>
    <p:sldId id="297" r:id="rId17"/>
    <p:sldId id="295" r:id="rId18"/>
    <p:sldId id="300" r:id="rId19"/>
    <p:sldId id="298" r:id="rId20"/>
    <p:sldId id="299" r:id="rId21"/>
    <p:sldId id="303" r:id="rId22"/>
    <p:sldId id="267" r:id="rId23"/>
    <p:sldId id="268" r:id="rId24"/>
    <p:sldId id="269" r:id="rId25"/>
    <p:sldId id="270" r:id="rId26"/>
    <p:sldId id="271" r:id="rId27"/>
    <p:sldId id="304" r:id="rId28"/>
    <p:sldId id="272" r:id="rId29"/>
    <p:sldId id="273" r:id="rId30"/>
    <p:sldId id="274" r:id="rId31"/>
    <p:sldId id="275" r:id="rId32"/>
    <p:sldId id="276" r:id="rId33"/>
    <p:sldId id="307" r:id="rId34"/>
    <p:sldId id="277" r:id="rId35"/>
    <p:sldId id="305" r:id="rId36"/>
    <p:sldId id="285" r:id="rId37"/>
    <p:sldId id="286" r:id="rId38"/>
    <p:sldId id="287" r:id="rId39"/>
    <p:sldId id="288" r:id="rId40"/>
    <p:sldId id="289" r:id="rId41"/>
    <p:sldId id="290" r:id="rId42"/>
    <p:sldId id="291" r:id="rId43"/>
    <p:sldId id="292" r:id="rId44"/>
    <p:sldId id="266"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0A59B8"/>
    <a:srgbClr val="0953B6"/>
    <a:srgbClr val="27A9E2"/>
    <a:srgbClr val="69BE28"/>
    <a:srgbClr val="EAAB00"/>
    <a:srgbClr val="FF5800"/>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68" autoAdjust="0"/>
  </p:normalViewPr>
  <p:slideViewPr>
    <p:cSldViewPr>
      <p:cViewPr varScale="1">
        <p:scale>
          <a:sx n="59" d="100"/>
          <a:sy n="59" d="100"/>
        </p:scale>
        <p:origin x="-1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Medium"/>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Medium"/>
              </a:defRPr>
            </a:lvl1pPr>
          </a:lstStyle>
          <a:p>
            <a:fld id="{0A8D59B0-2782-9449-B76F-6AD18A3912AC}" type="datetimeFigureOut">
              <a:rPr lang="en-US" smtClean="0"/>
              <a:pPr/>
              <a:t>8/14/13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ranklin Gothic Medium"/>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Franklin Gothic Medium"/>
              </a:defRPr>
            </a:lvl1pPr>
          </a:lstStyle>
          <a:p>
            <a:fld id="{BC66EDB3-2B4F-CD4A-8BD4-B4B0D3231EF6}" type="slidenum">
              <a:rPr lang="en-US" smtClean="0"/>
              <a:pPr/>
              <a:t>‹#›</a:t>
            </a:fld>
            <a:endParaRPr lang="en-US" dirty="0"/>
          </a:p>
        </p:txBody>
      </p:sp>
    </p:spTree>
    <p:extLst>
      <p:ext uri="{BB962C8B-B14F-4D97-AF65-F5344CB8AC3E}">
        <p14:creationId xmlns:p14="http://schemas.microsoft.com/office/powerpoint/2010/main" val="3622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and development </a:t>
            </a:r>
            <a:r>
              <a:rPr lang="en-US" baseline="0" dirty="0" smtClean="0"/>
              <a:t>includes developing functional requirements, choosing HM as the vendor, choosing a development process, etc.</a:t>
            </a:r>
          </a:p>
        </p:txBody>
      </p:sp>
      <p:sp>
        <p:nvSpPr>
          <p:cNvPr id="4" name="Slide Number Placeholder 3"/>
          <p:cNvSpPr>
            <a:spLocks noGrp="1"/>
          </p:cNvSpPr>
          <p:nvPr>
            <p:ph type="sldNum" sz="quarter" idx="10"/>
          </p:nvPr>
        </p:nvSpPr>
        <p:spPr/>
        <p:txBody>
          <a:bodyPr/>
          <a:lstStyle/>
          <a:p>
            <a:fld id="{BC66EDB3-2B4F-CD4A-8BD4-B4B0D3231EF6}" type="slidenum">
              <a:rPr lang="en-US" smtClean="0"/>
              <a:t>2</a:t>
            </a:fld>
            <a:endParaRPr lang="en-US"/>
          </a:p>
        </p:txBody>
      </p:sp>
    </p:spTree>
    <p:extLst>
      <p:ext uri="{BB962C8B-B14F-4D97-AF65-F5344CB8AC3E}">
        <p14:creationId xmlns:p14="http://schemas.microsoft.com/office/powerpoint/2010/main" val="264097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Hudson </a:t>
            </a:r>
            <a:r>
              <a:rPr lang="en-US" dirty="0" err="1" smtClean="0"/>
              <a:t>Molonglo</a:t>
            </a:r>
            <a:r>
              <a:rPr lang="en-US" dirty="0" smtClean="0"/>
              <a:t> was formed in 2011 with the idea of connecting</a:t>
            </a:r>
            <a:r>
              <a:rPr lang="en-US" baseline="0" dirty="0" smtClean="0"/>
              <a:t> talented developers, analysts and project managers deeply experienced in I.T. for universities, libraries and archives, with projects that need those resources for a fixed period.</a:t>
            </a:r>
          </a:p>
          <a:p>
            <a:endParaRPr lang="en-US" baseline="0" dirty="0" smtClean="0"/>
          </a:p>
          <a:p>
            <a:r>
              <a:rPr lang="en-US" baseline="0" dirty="0" smtClean="0"/>
              <a:t>For many years I was the person trying to find those resources, in roles at the National Library of Australia, Columbia University and New York University. I know how hard it can be to put a team together, hiring on temporary contracts and often having to take people on who don’t have the right experience, and grabbing slices of time from busy staff members. It can be a challenge.</a:t>
            </a:r>
          </a:p>
          <a:p>
            <a:endParaRPr lang="en-US" baseline="0" dirty="0" smtClean="0"/>
          </a:p>
          <a:p>
            <a:r>
              <a:rPr lang="en-US" baseline="0" dirty="0" smtClean="0"/>
              <a:t>This project seemed a perfect fit for our mission and we were delighted to be selected as the development partner.</a:t>
            </a:r>
          </a:p>
          <a:p>
            <a:endParaRPr lang="en-US" baseline="0" dirty="0" smtClean="0"/>
          </a:p>
          <a:p>
            <a:r>
              <a:rPr lang="en-US" baseline="0" dirty="0" smtClean="0"/>
              <a:t>We built a small team of very talented developers with a combined experience in I.T. in this domain of over 40 years. Mark </a:t>
            </a:r>
            <a:r>
              <a:rPr lang="en-US" baseline="0" dirty="0" err="1" smtClean="0"/>
              <a:t>Triggs</a:t>
            </a:r>
            <a:r>
              <a:rPr lang="en-US" baseline="0" dirty="0" smtClean="0"/>
              <a:t> and Brian Hoffman are somewhere in the audience today. And </a:t>
            </a:r>
            <a:r>
              <a:rPr lang="en-US" baseline="0" dirty="0" err="1" smtClean="0"/>
              <a:t>Payten</a:t>
            </a:r>
            <a:r>
              <a:rPr lang="en-US" baseline="0" dirty="0" smtClean="0"/>
              <a:t> Giles is back in Australia where 3 of us are based.</a:t>
            </a:r>
          </a:p>
          <a:p>
            <a:endParaRPr lang="en-US" baseline="0" dirty="0" smtClean="0"/>
          </a:p>
          <a:p>
            <a:r>
              <a:rPr lang="en-US" dirty="0" smtClean="0"/>
              <a:t>We each have general skill sets and have all contributed to most parts of the application. But we also specialize</a:t>
            </a:r>
            <a:r>
              <a:rPr lang="en-US" baseline="0" dirty="0" smtClean="0"/>
              <a:t> in different areas.</a:t>
            </a:r>
          </a:p>
          <a:p>
            <a:endParaRPr lang="en-US" baseline="0" dirty="0" smtClean="0"/>
          </a:p>
          <a:p>
            <a:r>
              <a:rPr lang="en-US" baseline="0" dirty="0" smtClean="0"/>
              <a:t>Mark </a:t>
            </a:r>
            <a:r>
              <a:rPr lang="en-US" baseline="0" dirty="0" err="1" smtClean="0"/>
              <a:t>Triggs</a:t>
            </a:r>
            <a:r>
              <a:rPr lang="en-US" baseline="0" dirty="0" smtClean="0"/>
              <a:t>, from Teaspoon Consulting, was the architect and the lead developer on the backend. He was also our </a:t>
            </a:r>
            <a:r>
              <a:rPr lang="en-US" baseline="0" dirty="0" err="1" smtClean="0"/>
              <a:t>goto</a:t>
            </a:r>
            <a:r>
              <a:rPr lang="en-US" baseline="0" dirty="0" smtClean="0"/>
              <a:t> guy when we ran into serious problems. </a:t>
            </a:r>
            <a:r>
              <a:rPr lang="en-US" baseline="0" dirty="0" err="1" smtClean="0"/>
              <a:t>Payten</a:t>
            </a:r>
            <a:r>
              <a:rPr lang="en-US" baseline="0" dirty="0" smtClean="0"/>
              <a:t> Giles was the user interface specialist and lead developer on the frontend. Brian Hoffman was the metadata specialist and lead developer on import and export. And I was the old guy who worried a lot and tried to help out without breaking too many things.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23</a:t>
            </a:fld>
            <a:endParaRPr lang="en-US" dirty="0"/>
          </a:p>
        </p:txBody>
      </p:sp>
    </p:spTree>
    <p:extLst>
      <p:ext uri="{BB962C8B-B14F-4D97-AF65-F5344CB8AC3E}">
        <p14:creationId xmlns:p14="http://schemas.microsoft.com/office/powerpoint/2010/main" val="306509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some of the key technologies</a:t>
            </a:r>
            <a:r>
              <a:rPr lang="en-US" baseline="0" dirty="0" smtClean="0"/>
              <a:t> used in </a:t>
            </a:r>
            <a:r>
              <a:rPr lang="en-US" baseline="0" dirty="0" err="1" smtClean="0"/>
              <a:t>ArchivesSpace</a:t>
            </a:r>
            <a:r>
              <a:rPr lang="en-US" baseline="0" dirty="0" smtClean="0"/>
              <a:t>.</a:t>
            </a:r>
          </a:p>
          <a:p>
            <a:endParaRPr lang="en-US" baseline="0" dirty="0" smtClean="0"/>
          </a:p>
          <a:p>
            <a:r>
              <a:rPr lang="en-US" baseline="0" dirty="0" err="1" smtClean="0"/>
              <a:t>JRuby</a:t>
            </a:r>
            <a:r>
              <a:rPr lang="en-US" baseline="0" dirty="0" smtClean="0"/>
              <a:t> is the main programming language used in </a:t>
            </a:r>
            <a:r>
              <a:rPr lang="en-US" baseline="0" dirty="0" err="1" smtClean="0"/>
              <a:t>ArchivesSpace</a:t>
            </a:r>
            <a:r>
              <a:rPr lang="en-US" baseline="0" dirty="0" smtClean="0"/>
              <a:t>. It is a Java implementation of the Ruby language. As such it combines the expressiveness, flexibility and vibrant community of Ruby with the ubiquitous, multiplatform deployment convenience of the Java Virtual Machine.</a:t>
            </a:r>
          </a:p>
          <a:p>
            <a:endParaRPr lang="en-US" baseline="0" dirty="0" smtClean="0"/>
          </a:p>
          <a:p>
            <a:r>
              <a:rPr lang="en-US" baseline="0" dirty="0" smtClean="0"/>
              <a:t>Sinatra and Rails are application frameworks, used in the backend and frontend applications respectively.</a:t>
            </a:r>
          </a:p>
          <a:p>
            <a:endParaRPr lang="en-US" baseline="0" dirty="0" smtClean="0"/>
          </a:p>
          <a:p>
            <a:r>
              <a:rPr lang="en-US" baseline="0" dirty="0" err="1" smtClean="0"/>
              <a:t>jQuery</a:t>
            </a:r>
            <a:r>
              <a:rPr lang="en-US" baseline="0" dirty="0" smtClean="0"/>
              <a:t> and Twitter Bootstrap are User Interface frameworks that provide and contribute to many of the attractive and powerful interface elements that you will see in </a:t>
            </a:r>
            <a:r>
              <a:rPr lang="en-US" baseline="0" dirty="0" err="1" smtClean="0"/>
              <a:t>ArchivesSpace</a:t>
            </a:r>
            <a:r>
              <a:rPr lang="en-US" baseline="0" dirty="0" smtClean="0"/>
              <a:t>.</a:t>
            </a:r>
          </a:p>
          <a:p>
            <a:endParaRPr lang="en-US" baseline="0" dirty="0" smtClean="0"/>
          </a:p>
          <a:p>
            <a:r>
              <a:rPr lang="en-US" baseline="0" dirty="0" smtClean="0"/>
              <a:t>JSON is a very popular data exchange format, XML for people who don’t like XML.</a:t>
            </a:r>
          </a:p>
          <a:p>
            <a:endParaRPr lang="en-US" baseline="0" dirty="0" smtClean="0"/>
          </a:p>
          <a:p>
            <a:r>
              <a:rPr lang="en-US" baseline="0" dirty="0" smtClean="0"/>
              <a:t>MySQL is the most widely used open source database engine and is the supported production database for </a:t>
            </a:r>
            <a:r>
              <a:rPr lang="en-US" baseline="0" dirty="0" err="1" smtClean="0"/>
              <a:t>ArchivesSpace</a:t>
            </a:r>
            <a:r>
              <a:rPr lang="en-US" baseline="0" dirty="0" smtClean="0"/>
              <a:t>. Apache Derby is an open source embedded database and is used for development and demonstration purposes.</a:t>
            </a:r>
          </a:p>
          <a:p>
            <a:endParaRPr lang="en-US" baseline="0" dirty="0" smtClean="0"/>
          </a:p>
          <a:p>
            <a:r>
              <a:rPr lang="en-US" baseline="0" dirty="0" smtClean="0"/>
              <a:t>Apache </a:t>
            </a:r>
            <a:r>
              <a:rPr lang="en-US" baseline="0" dirty="0" err="1" smtClean="0"/>
              <a:t>Solr</a:t>
            </a:r>
            <a:r>
              <a:rPr lang="en-US" baseline="0" dirty="0" smtClean="0"/>
              <a:t> is a powerful search engine built on </a:t>
            </a:r>
            <a:r>
              <a:rPr lang="en-US" baseline="0" dirty="0" err="1" smtClean="0"/>
              <a:t>Lucene</a:t>
            </a:r>
            <a:r>
              <a:rPr lang="en-US" baseline="0" dirty="0" smtClean="0"/>
              <a:t>. We use </a:t>
            </a:r>
            <a:r>
              <a:rPr lang="en-US" baseline="0" dirty="0" err="1" smtClean="0"/>
              <a:t>Solr</a:t>
            </a:r>
            <a:r>
              <a:rPr lang="en-US" baseline="0" dirty="0" smtClean="0"/>
              <a:t> for all search and browse functionality in </a:t>
            </a:r>
            <a:r>
              <a:rPr lang="en-US" baseline="0" dirty="0" err="1" smtClean="0"/>
              <a:t>ArchivesSpace</a:t>
            </a:r>
            <a:r>
              <a:rPr lang="en-US" baseline="0" dirty="0" smtClean="0"/>
              <a:t>.</a:t>
            </a:r>
          </a:p>
          <a:p>
            <a:endParaRPr lang="en-US" baseline="0" dirty="0" smtClean="0"/>
          </a:p>
          <a:p>
            <a:r>
              <a:rPr lang="en-US" baseline="0" dirty="0" err="1" smtClean="0"/>
              <a:t>ArchivesSpace</a:t>
            </a:r>
            <a:r>
              <a:rPr lang="en-US" baseline="0" dirty="0" smtClean="0"/>
              <a:t> has a comprehensive test suite. We used </a:t>
            </a:r>
            <a:r>
              <a:rPr lang="en-US" baseline="0" dirty="0" err="1" smtClean="0"/>
              <a:t>RSpec</a:t>
            </a:r>
            <a:r>
              <a:rPr lang="en-US" baseline="0" dirty="0" smtClean="0"/>
              <a:t> to write unit tests and Selenium for browser based testing of the user interfaces. We also used </a:t>
            </a:r>
            <a:r>
              <a:rPr lang="en-US" baseline="0" dirty="0" err="1" smtClean="0"/>
              <a:t>SimpleCov</a:t>
            </a:r>
            <a:r>
              <a:rPr lang="en-US" baseline="0" dirty="0" smtClean="0"/>
              <a:t> to generate test coverage reports.</a:t>
            </a:r>
          </a:p>
          <a:p>
            <a:endParaRPr lang="en-US" baseline="0" dirty="0" smtClean="0"/>
          </a:p>
          <a:p>
            <a:r>
              <a:rPr lang="en-US" baseline="0" dirty="0" smtClean="0"/>
              <a:t>And finally, some of the other important technologies include </a:t>
            </a:r>
            <a:r>
              <a:rPr lang="en-US" baseline="0" dirty="0" err="1" smtClean="0"/>
              <a:t>Git</a:t>
            </a:r>
            <a:r>
              <a:rPr lang="en-US" baseline="0" dirty="0" smtClean="0"/>
              <a:t> which provides version control, and an online </a:t>
            </a:r>
            <a:r>
              <a:rPr lang="en-US" baseline="0" dirty="0" err="1" smtClean="0"/>
              <a:t>Git</a:t>
            </a:r>
            <a:r>
              <a:rPr lang="en-US" baseline="0" dirty="0" smtClean="0"/>
              <a:t> service called </a:t>
            </a:r>
            <a:r>
              <a:rPr lang="en-US" baseline="0" dirty="0" err="1" smtClean="0"/>
              <a:t>Github</a:t>
            </a:r>
            <a:r>
              <a:rPr lang="en-US" baseline="0" dirty="0" smtClean="0"/>
              <a:t> which allowed us to easily share the code openly while we developed it.</a:t>
            </a:r>
          </a:p>
          <a:p>
            <a:endParaRPr lang="en-US" baseline="0" dirty="0" smtClean="0"/>
          </a:p>
          <a:p>
            <a:r>
              <a:rPr lang="en-US" baseline="0" dirty="0" smtClean="0"/>
              <a:t>Apache Ant is a Java based build tool which we used to define the various build tasks for the application.</a:t>
            </a:r>
          </a:p>
          <a:p>
            <a:endParaRPr lang="en-US" baseline="0" dirty="0" smtClean="0"/>
          </a:p>
          <a:p>
            <a:r>
              <a:rPr lang="en-US" baseline="0" dirty="0" smtClean="0"/>
              <a:t>So you can see that at every turn our preference was to select widely used, proven, open source technologies. Modern and powerful without being to close to the bleeding edge.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C66EDB3-2B4F-CD4A-8BD4-B4B0D3231EF6}" type="slidenum">
              <a:rPr lang="en-US" smtClean="0"/>
              <a:pPr/>
              <a:t>24</a:t>
            </a:fld>
            <a:endParaRPr lang="en-US" dirty="0"/>
          </a:p>
        </p:txBody>
      </p:sp>
    </p:spTree>
    <p:extLst>
      <p:ext uri="{BB962C8B-B14F-4D97-AF65-F5344CB8AC3E}">
        <p14:creationId xmlns:p14="http://schemas.microsoft.com/office/powerpoint/2010/main" val="357331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simplest level, there</a:t>
            </a:r>
            <a:r>
              <a:rPr lang="en-US" baseline="0" dirty="0" smtClean="0"/>
              <a:t> are four main components in the </a:t>
            </a:r>
            <a:r>
              <a:rPr lang="en-US" baseline="0" dirty="0" err="1" smtClean="0"/>
              <a:t>ArchivesSpace</a:t>
            </a:r>
            <a:r>
              <a:rPr lang="en-US" baseline="0" dirty="0" smtClean="0"/>
              <a:t> architecture.</a:t>
            </a:r>
          </a:p>
          <a:p>
            <a:endParaRPr lang="en-US" baseline="0" dirty="0" smtClean="0"/>
          </a:p>
          <a:p>
            <a:r>
              <a:rPr lang="en-US" baseline="0" dirty="0" smtClean="0"/>
              <a:t>The backend application takes care of data persistence in the MySQL database. And it presents a </a:t>
            </a:r>
            <a:r>
              <a:rPr lang="en-US" baseline="0" dirty="0" err="1" smtClean="0"/>
              <a:t>RESTful</a:t>
            </a:r>
            <a:r>
              <a:rPr lang="en-US" baseline="0" dirty="0" smtClean="0"/>
              <a:t> API that client applications can use to access and update that data.</a:t>
            </a:r>
          </a:p>
          <a:p>
            <a:endParaRPr lang="en-US" baseline="0" dirty="0" smtClean="0"/>
          </a:p>
          <a:p>
            <a:r>
              <a:rPr lang="en-US" baseline="0" dirty="0" smtClean="0"/>
              <a:t>The frontend applications – there are two: the staff interface and a public interface – present web-based user interfaces and exploit the backend API to store data that the user enters, and then render it in the interface when required.</a:t>
            </a:r>
          </a:p>
          <a:p>
            <a:endParaRPr lang="en-US" baseline="0" dirty="0" smtClean="0"/>
          </a:p>
          <a:p>
            <a:r>
              <a:rPr lang="en-US" baseline="0" dirty="0" smtClean="0"/>
              <a:t>The data exchanged between the backend and its clients is in JSON. The format of the JSON for each kind on object in the system, such as Accessions, Resources, Repositories and what have you, and the business rules associated with those objects, are expressed in shared libraries. This ensures that the backend and any frontend clients are all applying those rules and formats consistently. The shared libraries also provide many useful functions that make the coding in the other components simpler, easier to understand, and more consistent.</a:t>
            </a:r>
          </a:p>
          <a:p>
            <a:endParaRPr lang="en-US" baseline="0" dirty="0" smtClean="0"/>
          </a:p>
          <a:p>
            <a:r>
              <a:rPr lang="en-US" dirty="0" smtClean="0"/>
              <a:t>And finally, an indexer application runs quietly in the background.</a:t>
            </a:r>
            <a:r>
              <a:rPr lang="en-US" baseline="0" dirty="0" smtClean="0"/>
              <a:t> Its job is to ensure that the state of the data is accurately reflected in the search indexes in a timely manner. This is critical as the search engine provides all of the search and browse functionality in </a:t>
            </a:r>
            <a:r>
              <a:rPr lang="en-US" baseline="0" dirty="0" err="1" smtClean="0"/>
              <a:t>ArchivesSpace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25</a:t>
            </a:fld>
            <a:endParaRPr lang="en-US" dirty="0"/>
          </a:p>
        </p:txBody>
      </p:sp>
    </p:spTree>
    <p:extLst>
      <p:ext uri="{BB962C8B-B14F-4D97-AF65-F5344CB8AC3E}">
        <p14:creationId xmlns:p14="http://schemas.microsoft.com/office/powerpoint/2010/main" val="199400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used an Agile development methodology called Scrum</a:t>
            </a:r>
            <a:r>
              <a:rPr lang="en-US" baseline="0" dirty="0" smtClean="0"/>
              <a:t> and an online service called Pivotal Tracker to document our progress and collaborate.</a:t>
            </a:r>
          </a:p>
          <a:p>
            <a:endParaRPr lang="en-US" baseline="0" dirty="0" smtClean="0"/>
          </a:p>
          <a:p>
            <a:r>
              <a:rPr lang="en-US" baseline="0" dirty="0" smtClean="0"/>
              <a:t>Agile development is as it sounds. Things move quickly and can change quickly. This requires a strong relationship between the development team and the product owner who is responsible for defining tasks and then accepting them when completed. Mark </a:t>
            </a:r>
            <a:r>
              <a:rPr lang="en-US" baseline="0" dirty="0" err="1" smtClean="0"/>
              <a:t>Matienzo</a:t>
            </a:r>
            <a:r>
              <a:rPr lang="en-US" baseline="0" dirty="0" smtClean="0"/>
              <a:t> was our product owner and he did a great job of dealing with the complexity and constantly evolving priorities that a project of this nature always involves.</a:t>
            </a:r>
          </a:p>
          <a:p>
            <a:endParaRPr lang="en-US" baseline="0" dirty="0" smtClean="0"/>
          </a:p>
          <a:p>
            <a:r>
              <a:rPr lang="en-US" baseline="0" dirty="0" smtClean="0"/>
              <a:t>Another consequence of moving fast and worrying later, is that often you find you need to make significant changes to work you’ve already done. This can have very serious deleterious effects on the code as new bugs are introduced in unexpected areas. For this reason a comprehensive test suite is essential. On a number of occasions during the project Mark </a:t>
            </a:r>
            <a:r>
              <a:rPr lang="en-US" baseline="0" dirty="0" err="1" smtClean="0"/>
              <a:t>Triggs</a:t>
            </a:r>
            <a:r>
              <a:rPr lang="en-US" baseline="0" dirty="0" smtClean="0"/>
              <a:t> would say, after some radical refactor – “I wouldn’t have been brave enough to do that if we didn’t have the tests.”</a:t>
            </a:r>
          </a:p>
          <a:p>
            <a:endParaRPr lang="en-US" baseline="0" dirty="0" smtClean="0"/>
          </a:p>
          <a:p>
            <a:r>
              <a:rPr lang="en-US" baseline="0" dirty="0" smtClean="0"/>
              <a:t>We weren’t strictly test driven. That is we didn’t always write the tests before the code. But we did always try to include a set of tests for each new bit of code before it was merged in to the code repository. Sometimes this wasn’t possible for one reason or another, so we regularly ran the test coverage report that allowed us to identify areas of the code that were under-tested and go back and write tests.</a:t>
            </a:r>
          </a:p>
          <a:p>
            <a:endParaRPr lang="en-US" baseline="0" dirty="0" smtClean="0"/>
          </a:p>
          <a:p>
            <a:r>
              <a:rPr lang="en-US" baseline="0" dirty="0" smtClean="0"/>
              <a:t>It’s not a a fool proof system, and I can guarantee that </a:t>
            </a:r>
            <a:r>
              <a:rPr lang="en-US" baseline="0" dirty="0" err="1" smtClean="0"/>
              <a:t>ArchivesSpace</a:t>
            </a:r>
            <a:r>
              <a:rPr lang="en-US" baseline="0" dirty="0" smtClean="0"/>
              <a:t> had bugs – all software does. But we certainly could not have developed </a:t>
            </a:r>
            <a:r>
              <a:rPr lang="en-US" baseline="0" dirty="0" err="1" smtClean="0"/>
              <a:t>ArchivesSpace</a:t>
            </a:r>
            <a:r>
              <a:rPr lang="en-US" baseline="0" dirty="0" smtClean="0"/>
              <a:t> to its current level of maturity inside a year without the tests.</a:t>
            </a:r>
          </a:p>
          <a:p>
            <a:endParaRPr lang="en-US" baseline="0" dirty="0" smtClean="0"/>
          </a:p>
          <a:p>
            <a:r>
              <a:rPr lang="en-US" baseline="0" dirty="0" smtClean="0"/>
              <a:t>Another key aspect of our methodology was frequent code reviews. Every new piece of code was reviewed by another team member before it was merged into the code repository. Again, this isn’t fool proof, but it did catch many many potential problems before they found their way into the application. It also ensured that we were all acquainted with what was happening in parts of </a:t>
            </a:r>
            <a:r>
              <a:rPr lang="en-US" baseline="0" dirty="0" err="1" smtClean="0"/>
              <a:t>ArchivesSpace</a:t>
            </a:r>
            <a:r>
              <a:rPr lang="en-US" baseline="0" dirty="0" smtClean="0"/>
              <a:t> that we weren’t frequently working on.</a:t>
            </a:r>
          </a:p>
          <a:p>
            <a:endParaRPr lang="en-US" baseline="0" dirty="0" smtClean="0"/>
          </a:p>
          <a:p>
            <a:r>
              <a:rPr lang="en-US" baseline="0" dirty="0" smtClean="0"/>
              <a:t>In addition to these regular reviews of new code, we would occasionally review code in depth as a team. This happened most often early in the project as the architecture was evolving and major refactors were happening. This provided a sanity check and detailed critique of new approaches before they were locked in, thus minimizing the risk of taking big steps in the wrong direction.</a:t>
            </a:r>
          </a:p>
          <a:p>
            <a:endParaRPr lang="en-US" baseline="0" dirty="0" smtClean="0"/>
          </a:p>
          <a:p>
            <a:r>
              <a:rPr lang="en-US" baseline="0" dirty="0" smtClean="0"/>
              <a:t>One last aspect of the way we worked that I want to mention is the distributed nature of our team. Brian Hoffman is based in New York, and it was certainly useful to have someone in the same city as Mark </a:t>
            </a:r>
            <a:r>
              <a:rPr lang="en-US" baseline="0" dirty="0" err="1" smtClean="0"/>
              <a:t>Matienzo</a:t>
            </a:r>
            <a:r>
              <a:rPr lang="en-US" baseline="0" dirty="0" smtClean="0"/>
              <a:t> and other members of the project team. The rest of the development team, however, is based in Canberra, Australia. A very long way from New York. Scheduling calls with our colleagues in the States did require some flexibility, but apart from that the distance presented few problems if any. Indeed in some ways it worked to our advantage as we were able to maintain around the clock activity.</a:t>
            </a:r>
          </a:p>
          <a:p>
            <a:endParaRPr lang="en-US" baseline="0" dirty="0" smtClean="0"/>
          </a:p>
          <a:p>
            <a:r>
              <a:rPr lang="en-US" baseline="0" dirty="0" smtClean="0"/>
              <a:t>Also, Australia is nice. If you haven’t visited maybe you should.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26</a:t>
            </a:fld>
            <a:endParaRPr lang="en-US" dirty="0"/>
          </a:p>
        </p:txBody>
      </p:sp>
    </p:spTree>
    <p:extLst>
      <p:ext uri="{BB962C8B-B14F-4D97-AF65-F5344CB8AC3E}">
        <p14:creationId xmlns:p14="http://schemas.microsoft.com/office/powerpoint/2010/main" val="326672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Purpose:</a:t>
            </a:r>
            <a:r>
              <a:rPr lang="en-US" baseline="0" dirty="0" smtClean="0"/>
              <a:t> </a:t>
            </a:r>
            <a:r>
              <a:rPr lang="en-US" sz="1200" kern="1200" dirty="0" smtClean="0">
                <a:solidFill>
                  <a:schemeClr val="tx1"/>
                </a:solidFill>
                <a:latin typeface="+mn-lt"/>
                <a:ea typeface="+mn-ea"/>
                <a:cs typeface="+mn-cs"/>
              </a:rPr>
              <a:t>to test accuracy and usability of the migration tools and the thoroughness of the Migration Guidelines, a set of instruction for preparing data for migration to </a:t>
            </a:r>
            <a:r>
              <a:rPr lang="en-US" sz="1200" kern="1200" dirty="0" err="1" smtClean="0">
                <a:solidFill>
                  <a:schemeClr val="tx1"/>
                </a:solidFill>
                <a:latin typeface="+mn-lt"/>
                <a:ea typeface="+mn-ea"/>
                <a:cs typeface="+mn-cs"/>
              </a:rPr>
              <a:t>ArchivesSpace</a:t>
            </a:r>
            <a:r>
              <a:rPr lang="en-US" sz="1200" kern="1200" dirty="0" smtClean="0">
                <a:solidFill>
                  <a:schemeClr val="tx1"/>
                </a:solidFill>
                <a:latin typeface="+mn-lt"/>
                <a:ea typeface="+mn-ea"/>
                <a:cs typeface="+mn-cs"/>
              </a:rPr>
              <a:t>, for conducting the migration using the tools, and for assessing the accuracy of the migration and cleaning up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32</a:t>
            </a:fld>
            <a:endParaRPr lang="en-US" dirty="0"/>
          </a:p>
        </p:txBody>
      </p:sp>
    </p:spTree>
    <p:extLst>
      <p:ext uri="{BB962C8B-B14F-4D97-AF65-F5344CB8AC3E}">
        <p14:creationId xmlns:p14="http://schemas.microsoft.com/office/powerpoint/2010/main" val="239571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33</a:t>
            </a:fld>
            <a:endParaRPr lang="en-US" dirty="0"/>
          </a:p>
        </p:txBody>
      </p:sp>
    </p:spTree>
    <p:extLst>
      <p:ext uri="{BB962C8B-B14F-4D97-AF65-F5344CB8AC3E}">
        <p14:creationId xmlns:p14="http://schemas.microsoft.com/office/powerpoint/2010/main" val="47201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92DDDD-1360-4442-9A83-8F4F56C996FE}" type="slidenum">
              <a:rPr lang="en-US" smtClean="0"/>
              <a:pPr/>
              <a:t>36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a:t>
            </a:r>
            <a:r>
              <a:rPr lang="en-US" baseline="0" dirty="0" smtClean="0"/>
              <a:t> membership categories:  Very small, small, medium, large, and very large.  Two types per category: academic and non-academic.  </a:t>
            </a:r>
          </a:p>
          <a:p>
            <a:endParaRPr lang="en-US" baseline="0" dirty="0" smtClean="0"/>
          </a:p>
          <a:p>
            <a:endParaRPr lang="en-US" baseline="0" dirty="0" smtClean="0"/>
          </a:p>
          <a:p>
            <a:endParaRPr lang="en-US" baseline="0" dirty="0" smtClean="0"/>
          </a:p>
          <a:p>
            <a:pPr rtl="0"/>
            <a:r>
              <a:rPr lang="en-US" sz="1200" b="0" i="0" u="none" strike="noStrike" kern="1200" dirty="0" smtClean="0">
                <a:solidFill>
                  <a:schemeClr val="tx1"/>
                </a:solidFill>
                <a:effectLst/>
                <a:latin typeface="+mn-lt"/>
                <a:ea typeface="+mn-ea"/>
                <a:cs typeface="+mn-cs"/>
              </a:rPr>
              <a:t>The individual organizational membership fees – based on a tiered JSTOR model for academics and an adapted </a:t>
            </a:r>
            <a:r>
              <a:rPr lang="en-US" sz="1200" b="0" i="0" u="none" strike="noStrike" kern="1200" dirty="0" err="1" smtClean="0">
                <a:solidFill>
                  <a:schemeClr val="tx1"/>
                </a:solidFill>
                <a:effectLst/>
                <a:latin typeface="+mn-lt"/>
                <a:ea typeface="+mn-ea"/>
                <a:cs typeface="+mn-cs"/>
              </a:rPr>
              <a:t>ArtStor</a:t>
            </a:r>
            <a:r>
              <a:rPr lang="en-US" sz="1200" b="0" i="0" u="none" strike="noStrike" kern="1200" dirty="0" smtClean="0">
                <a:solidFill>
                  <a:schemeClr val="tx1"/>
                </a:solidFill>
                <a:effectLst/>
                <a:latin typeface="+mn-lt"/>
                <a:ea typeface="+mn-ea"/>
                <a:cs typeface="+mn-cs"/>
              </a:rPr>
              <a:t> model for non-academic organizations – are designed to provide sole financial support for the </a:t>
            </a:r>
            <a:r>
              <a:rPr lang="en-US" sz="1200" b="0" i="0" u="none" strike="noStrike" kern="1200" dirty="0" err="1" smtClean="0">
                <a:solidFill>
                  <a:schemeClr val="tx1"/>
                </a:solidFill>
                <a:effectLst/>
                <a:latin typeface="+mn-lt"/>
                <a:ea typeface="+mn-ea"/>
                <a:cs typeface="+mn-cs"/>
              </a:rPr>
              <a:t>the</a:t>
            </a:r>
            <a:r>
              <a:rPr lang="en-US" sz="1200" b="0" i="0" u="none" strike="noStrike" kern="1200" dirty="0" smtClean="0">
                <a:solidFill>
                  <a:schemeClr val="tx1"/>
                </a:solidFill>
                <a:effectLst/>
                <a:latin typeface="+mn-lt"/>
                <a:ea typeface="+mn-ea"/>
                <a:cs typeface="+mn-cs"/>
              </a:rPr>
              <a:t> staffing and organizational infrastructure required to sustain the operational activities of the </a:t>
            </a:r>
            <a:r>
              <a:rPr lang="en-US" sz="1200" b="0" i="0" u="none" strike="noStrike" kern="1200" dirty="0" err="1" smtClean="0">
                <a:solidFill>
                  <a:schemeClr val="tx1"/>
                </a:solidFill>
                <a:effectLst/>
                <a:latin typeface="+mn-lt"/>
                <a:ea typeface="+mn-ea"/>
                <a:cs typeface="+mn-cs"/>
              </a:rPr>
              <a:t>ArchivesSpace</a:t>
            </a:r>
            <a:r>
              <a:rPr lang="en-US" sz="1200" b="0" i="0" u="none" strike="noStrike" kern="1200" dirty="0" smtClean="0">
                <a:solidFill>
                  <a:schemeClr val="tx1"/>
                </a:solidFill>
                <a:effectLst/>
                <a:latin typeface="+mn-lt"/>
                <a:ea typeface="+mn-ea"/>
                <a:cs typeface="+mn-cs"/>
              </a:rPr>
              <a:t> program.</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Membership benefits include access to richer documentation and communication tools but most importantly</a:t>
            </a:r>
            <a:r>
              <a:rPr lang="en-US" sz="1200" b="0" i="0" u="none" strike="noStrike" kern="1200" baseline="0" dirty="0" smtClean="0">
                <a:solidFill>
                  <a:schemeClr val="tx1"/>
                </a:solidFill>
                <a:effectLst/>
                <a:latin typeface="+mn-lt"/>
                <a:ea typeface="+mn-ea"/>
                <a:cs typeface="+mn-cs"/>
              </a:rPr>
              <a:t> the opportunity to participate in the development of the </a:t>
            </a:r>
            <a:r>
              <a:rPr lang="en-US" sz="1200" b="0" i="0" u="none" strike="noStrike" kern="1200" baseline="0" dirty="0" err="1" smtClean="0">
                <a:solidFill>
                  <a:schemeClr val="tx1"/>
                </a:solidFill>
                <a:effectLst/>
                <a:latin typeface="+mn-lt"/>
                <a:ea typeface="+mn-ea"/>
                <a:cs typeface="+mn-cs"/>
              </a:rPr>
              <a:t>ArchivesSpace</a:t>
            </a:r>
            <a:r>
              <a:rPr lang="en-US" sz="1200" b="0" i="0" u="none" strike="noStrike" kern="1200" baseline="0" dirty="0" smtClean="0">
                <a:solidFill>
                  <a:schemeClr val="tx1"/>
                </a:solidFill>
                <a:effectLst/>
                <a:latin typeface="+mn-lt"/>
                <a:ea typeface="+mn-ea"/>
                <a:cs typeface="+mn-cs"/>
              </a:rPr>
              <a:t> application.</a:t>
            </a:r>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t>37</a:t>
            </a:fld>
            <a:endParaRPr lang="en-US"/>
          </a:p>
        </p:txBody>
      </p:sp>
    </p:spTree>
    <p:extLst>
      <p:ext uri="{BB962C8B-B14F-4D97-AF65-F5344CB8AC3E}">
        <p14:creationId xmlns:p14="http://schemas.microsoft.com/office/powerpoint/2010/main" val="220664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t>40</a:t>
            </a:fld>
            <a:endParaRPr lang="en-US"/>
          </a:p>
        </p:txBody>
      </p:sp>
    </p:spTree>
    <p:extLst>
      <p:ext uri="{BB962C8B-B14F-4D97-AF65-F5344CB8AC3E}">
        <p14:creationId xmlns:p14="http://schemas.microsoft.com/office/powerpoint/2010/main" val="179707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effectLst/>
                <a:latin typeface="+mn-lt"/>
                <a:ea typeface="+mn-ea"/>
                <a:cs typeface="+mn-cs"/>
              </a:rPr>
              <a:t>Governance of the application is structured to support this participation.  </a:t>
            </a:r>
            <a:endParaRPr lang="en-US" b="0" dirty="0" smtClean="0">
              <a:effectLst/>
            </a:endParaRPr>
          </a:p>
          <a:p>
            <a:r>
              <a:rPr lang="en-US" dirty="0" smtClean="0"/>
              <a:t/>
            </a:r>
            <a:br>
              <a:rPr lang="en-US" dirty="0" smtClean="0"/>
            </a:br>
            <a:r>
              <a:rPr lang="en-US" sz="1200" b="1" i="0" u="none" strike="noStrike" kern="1200" baseline="0" dirty="0" smtClean="0">
                <a:solidFill>
                  <a:schemeClr val="tx1"/>
                </a:solidFill>
                <a:latin typeface="+mn-lt"/>
                <a:ea typeface="+mn-ea"/>
                <a:cs typeface="+mn-cs"/>
              </a:rPr>
              <a:t>The </a:t>
            </a:r>
            <a:r>
              <a:rPr lang="en-US" sz="1200" b="1" i="0" u="none" strike="noStrike" kern="1200" baseline="0" dirty="0" err="1" smtClean="0">
                <a:solidFill>
                  <a:schemeClr val="tx1"/>
                </a:solidFill>
                <a:latin typeface="+mn-lt"/>
                <a:ea typeface="+mn-ea"/>
                <a:cs typeface="+mn-cs"/>
              </a:rPr>
              <a:t>ArchivesSpace</a:t>
            </a:r>
            <a:r>
              <a:rPr lang="en-US" sz="1200" b="1" i="0" u="none" strike="noStrike" kern="1200" baseline="0" dirty="0" smtClean="0">
                <a:solidFill>
                  <a:schemeClr val="tx1"/>
                </a:solidFill>
                <a:latin typeface="+mn-lt"/>
                <a:ea typeface="+mn-ea"/>
                <a:cs typeface="+mn-cs"/>
              </a:rPr>
              <a:t> Board of </a:t>
            </a:r>
            <a:r>
              <a:rPr lang="en-US" sz="1200" b="1" i="0" u="none" strike="noStrike" kern="1200" baseline="0" dirty="0" err="1" smtClean="0">
                <a:solidFill>
                  <a:schemeClr val="tx1"/>
                </a:solidFill>
                <a:latin typeface="+mn-lt"/>
                <a:ea typeface="+mn-ea"/>
                <a:cs typeface="+mn-cs"/>
              </a:rPr>
              <a:t>Trustees</a:t>
            </a:r>
            <a:r>
              <a:rPr lang="en-US" sz="1200" b="0" i="0" u="none" strike="noStrike" kern="1200" baseline="0" dirty="0" err="1" smtClean="0">
                <a:solidFill>
                  <a:schemeClr val="tx1"/>
                </a:solidFill>
                <a:latin typeface="+mn-lt"/>
                <a:ea typeface="+mn-ea"/>
                <a:cs typeface="+mn-cs"/>
              </a:rPr>
              <a:t>Advise</a:t>
            </a:r>
            <a:r>
              <a:rPr lang="en-US" sz="1200" b="0" i="0" u="none" strike="noStrike" kern="1200" baseline="0" dirty="0" smtClean="0">
                <a:solidFill>
                  <a:schemeClr val="tx1"/>
                </a:solidFill>
                <a:latin typeface="+mn-lt"/>
                <a:ea typeface="+mn-ea"/>
                <a:cs typeface="+mn-cs"/>
              </a:rPr>
              <a:t> LYRASIS on the ongoing development and support of </a:t>
            </a:r>
            <a:r>
              <a:rPr lang="en-US" sz="1200" b="0" i="0" u="none" strike="noStrike" kern="1200" baseline="0" dirty="0" err="1" smtClean="0">
                <a:solidFill>
                  <a:schemeClr val="tx1"/>
                </a:solidFill>
                <a:latin typeface="+mn-lt"/>
                <a:ea typeface="+mn-ea"/>
                <a:cs typeface="+mn-cs"/>
              </a:rPr>
              <a:t>ArchivesSpace</a:t>
            </a:r>
            <a:r>
              <a:rPr lang="en-US" sz="1200" b="0" i="0" u="none" strike="noStrike" kern="1200" baseline="0" dirty="0" smtClean="0">
                <a:solidFill>
                  <a:schemeClr val="tx1"/>
                </a:solidFill>
                <a:latin typeface="+mn-lt"/>
                <a:ea typeface="+mn-ea"/>
                <a:cs typeface="+mn-cs"/>
              </a:rPr>
              <a:t>. Review and prioritize the software development, technical infrastructure, and user support roadmaps to meet the needs of a broad and diverse spectrum of archival institutions in a balanced and equitable manner.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 The Users Advisory </a:t>
            </a:r>
            <a:r>
              <a:rPr lang="en-US" sz="1200" b="1" i="0" u="none" strike="noStrike" kern="1200" baseline="0" dirty="0" err="1" smtClean="0">
                <a:solidFill>
                  <a:schemeClr val="tx1"/>
                </a:solidFill>
                <a:latin typeface="+mn-lt"/>
                <a:ea typeface="+mn-ea"/>
                <a:cs typeface="+mn-cs"/>
              </a:rPr>
              <a:t>Council</a:t>
            </a:r>
            <a:r>
              <a:rPr lang="en-US" sz="1200" b="0" i="0" u="none" strike="noStrike" kern="1200" baseline="0" dirty="0" err="1" smtClean="0">
                <a:solidFill>
                  <a:schemeClr val="tx1"/>
                </a:solidFill>
                <a:latin typeface="+mn-lt"/>
                <a:ea typeface="+mn-ea"/>
                <a:cs typeface="+mn-cs"/>
              </a:rPr>
              <a:t>Identify</a:t>
            </a:r>
            <a:r>
              <a:rPr lang="en-US" sz="1200" b="0" i="0" u="none" strike="noStrike" kern="1200" baseline="0" dirty="0" smtClean="0">
                <a:solidFill>
                  <a:schemeClr val="tx1"/>
                </a:solidFill>
                <a:latin typeface="+mn-lt"/>
                <a:ea typeface="+mn-ea"/>
                <a:cs typeface="+mn-cs"/>
              </a:rPr>
              <a:t>, receive, discuss, and vote on ideas for software enhancements. Represent archives communities and other relevant professional groups, and advise the </a:t>
            </a:r>
            <a:r>
              <a:rPr lang="en-US" sz="1200" b="0" i="0" u="none" strike="noStrike" kern="1200" baseline="0" dirty="0" err="1" smtClean="0">
                <a:solidFill>
                  <a:schemeClr val="tx1"/>
                </a:solidFill>
                <a:latin typeface="+mn-lt"/>
                <a:ea typeface="+mn-ea"/>
                <a:cs typeface="+mn-cs"/>
              </a:rPr>
              <a:t>ArchivesSpace</a:t>
            </a:r>
            <a:r>
              <a:rPr lang="en-US" sz="1200" b="0" i="0" u="none" strike="noStrike" kern="1200" baseline="0" dirty="0" smtClean="0">
                <a:solidFill>
                  <a:schemeClr val="tx1"/>
                </a:solidFill>
                <a:latin typeface="+mn-lt"/>
                <a:ea typeface="+mn-ea"/>
                <a:cs typeface="+mn-cs"/>
              </a:rPr>
              <a:t> Program Manager and other governance groups on the design and delivery of services, such as help desk processes, technical support, documentation, training, migration, and hosting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 The Technical Advisory </a:t>
            </a:r>
            <a:r>
              <a:rPr lang="en-US" sz="1200" b="1" i="0" u="none" strike="noStrike" kern="1200" baseline="0" dirty="0" err="1" smtClean="0">
                <a:solidFill>
                  <a:schemeClr val="tx1"/>
                </a:solidFill>
                <a:latin typeface="+mn-lt"/>
                <a:ea typeface="+mn-ea"/>
                <a:cs typeface="+mn-cs"/>
              </a:rPr>
              <a:t>Council</a:t>
            </a:r>
            <a:r>
              <a:rPr lang="en-US" sz="1200" b="0" i="0" u="none" strike="noStrike" kern="1200" baseline="0" dirty="0" err="1" smtClean="0">
                <a:solidFill>
                  <a:schemeClr val="tx1"/>
                </a:solidFill>
                <a:latin typeface="+mn-lt"/>
                <a:ea typeface="+mn-ea"/>
                <a:cs typeface="+mn-cs"/>
              </a:rPr>
              <a:t>Review</a:t>
            </a:r>
            <a:r>
              <a:rPr lang="en-US" sz="1200" b="0" i="0" u="none" strike="noStrike" kern="1200" baseline="0" dirty="0" smtClean="0">
                <a:solidFill>
                  <a:schemeClr val="tx1"/>
                </a:solidFill>
                <a:latin typeface="+mn-lt"/>
                <a:ea typeface="+mn-ea"/>
                <a:cs typeface="+mn-cs"/>
              </a:rPr>
              <a:t> functional enhancements and priorities identified by the Users Advisory Council and provide overall technical guidance to the </a:t>
            </a:r>
            <a:r>
              <a:rPr lang="en-US" sz="1200" b="0" i="0" u="none" strike="noStrike" kern="1200" baseline="0" dirty="0" err="1" smtClean="0">
                <a:solidFill>
                  <a:schemeClr val="tx1"/>
                </a:solidFill>
                <a:latin typeface="+mn-lt"/>
                <a:ea typeface="+mn-ea"/>
                <a:cs typeface="+mn-cs"/>
              </a:rPr>
              <a:t>ArchivesSpace</a:t>
            </a:r>
            <a:r>
              <a:rPr lang="en-US" sz="1200" b="0" i="0" u="none" strike="noStrike" kern="1200" baseline="0" dirty="0" smtClean="0">
                <a:solidFill>
                  <a:schemeClr val="tx1"/>
                </a:solidFill>
                <a:latin typeface="+mn-lt"/>
                <a:ea typeface="+mn-ea"/>
                <a:cs typeface="+mn-cs"/>
              </a:rPr>
              <a:t> Program Manager and Developer. Help communicate development needs to the community development forum. Designate code committers and release managers based on nominations from the community and evidence of quality code. Develop guidelines for review and testing of all external code contributions. Review external code contributions to the code base.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first iteration of the boards, members will be derived from the charter members.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t>41</a:t>
            </a:fld>
            <a:endParaRPr lang="en-US"/>
          </a:p>
        </p:txBody>
      </p:sp>
    </p:spTree>
    <p:extLst>
      <p:ext uri="{BB962C8B-B14F-4D97-AF65-F5344CB8AC3E}">
        <p14:creationId xmlns:p14="http://schemas.microsoft.com/office/powerpoint/2010/main" val="8393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92DDDD-1360-4442-9A83-8F4F56C996FE}"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fostered community</a:t>
            </a:r>
            <a:r>
              <a:rPr lang="en-US" baseline="0" dirty="0" smtClean="0"/>
              <a:t> participation from the beginning.  </a:t>
            </a:r>
          </a:p>
          <a:p>
            <a:endParaRPr lang="en-US" baseline="0" dirty="0" smtClean="0"/>
          </a:p>
          <a:p>
            <a:r>
              <a:rPr lang="en-US" baseline="0" dirty="0" smtClean="0"/>
              <a:t>Some these forums will disappear with the transition to LYRASIS, to be replaced by new, member-centric forums.  </a:t>
            </a:r>
          </a:p>
          <a:p>
            <a:endParaRPr lang="en-US" baseline="0" dirty="0" smtClean="0"/>
          </a:p>
          <a:p>
            <a:r>
              <a:rPr lang="en-US" baseline="0" dirty="0" smtClean="0"/>
              <a:t>For example, the </a:t>
            </a:r>
            <a:r>
              <a:rPr lang="en-US" baseline="0" dirty="0" err="1" smtClean="0"/>
              <a:t>ArchivesSpace</a:t>
            </a:r>
            <a:r>
              <a:rPr lang="en-US" baseline="0" dirty="0" smtClean="0"/>
              <a:t> website will migrate and have tiered access.</a:t>
            </a:r>
          </a:p>
          <a:p>
            <a:endParaRPr lang="en-US" baseline="0" dirty="0" smtClean="0"/>
          </a:p>
          <a:p>
            <a:r>
              <a:rPr lang="en-US" baseline="0" dirty="0" smtClean="0"/>
              <a:t>Google Group will be replaced with a member forum</a:t>
            </a:r>
          </a:p>
          <a:p>
            <a:endParaRPr lang="en-US" baseline="0" dirty="0" smtClean="0"/>
          </a:p>
          <a:p>
            <a:endParaRPr lang="en-US" dirty="0" smtClean="0"/>
          </a:p>
          <a:p>
            <a:endParaRPr lang="en-US" dirty="0" smtClean="0"/>
          </a:p>
          <a:p>
            <a:endParaRPr lang="en-US" dirty="0" smtClean="0"/>
          </a:p>
          <a:p>
            <a:r>
              <a:rPr lang="en-US" dirty="0" smtClean="0"/>
              <a:t>Communication</a:t>
            </a:r>
            <a:r>
              <a:rPr lang="en-US" baseline="0" dirty="0" smtClean="0"/>
              <a:t> forums will be migrated to the </a:t>
            </a:r>
            <a:r>
              <a:rPr lang="en-US" baseline="0" dirty="0" err="1" smtClean="0"/>
              <a:t>ArchivesSpace</a:t>
            </a:r>
            <a:r>
              <a:rPr lang="en-US" baseline="0" dirty="0" smtClean="0"/>
              <a:t> member area.  </a:t>
            </a:r>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43</a:t>
            </a:fld>
            <a:endParaRPr lang="en-US" dirty="0"/>
          </a:p>
        </p:txBody>
      </p:sp>
    </p:spTree>
    <p:extLst>
      <p:ext uri="{BB962C8B-B14F-4D97-AF65-F5344CB8AC3E}">
        <p14:creationId xmlns:p14="http://schemas.microsoft.com/office/powerpoint/2010/main" val="418440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92DDDD-1360-4442-9A83-8F4F56C996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draft of high-level</a:t>
            </a:r>
            <a:r>
              <a:rPr lang="en-US" baseline="0" dirty="0" smtClean="0"/>
              <a:t> requirements:</a:t>
            </a:r>
          </a:p>
          <a:p>
            <a:endParaRPr lang="en-US" baseline="0" dirty="0" smtClean="0"/>
          </a:p>
          <a:p>
            <a:r>
              <a:rPr lang="en-US" baseline="0" dirty="0" smtClean="0"/>
              <a:t>Distributed on Oct. 30, 2009</a:t>
            </a:r>
          </a:p>
          <a:p>
            <a:r>
              <a:rPr lang="en-US" baseline="0" dirty="0" smtClean="0"/>
              <a:t>16 responses received</a:t>
            </a:r>
          </a:p>
          <a:p>
            <a:endParaRPr lang="en-US" baseline="0" dirty="0" smtClean="0"/>
          </a:p>
          <a:p>
            <a:endParaRPr lang="en-US" baseline="0" dirty="0" smtClean="0"/>
          </a:p>
          <a:p>
            <a:r>
              <a:rPr lang="en-US" baseline="0" dirty="0" smtClean="0"/>
              <a:t>Webinars:</a:t>
            </a:r>
          </a:p>
          <a:p>
            <a:endParaRPr lang="en-US" baseline="0" dirty="0" smtClean="0"/>
          </a:p>
          <a:p>
            <a:pPr marL="171450" indent="-171450">
              <a:buFont typeface="Arial" pitchFamily="34" charset="0"/>
              <a:buChar char="•"/>
            </a:pPr>
            <a:r>
              <a:rPr lang="en-US" baseline="0" dirty="0" smtClean="0"/>
              <a:t>Two two-hour seminars, one on Dec. 8 and the other on Dec. 10.  </a:t>
            </a:r>
          </a:p>
          <a:p>
            <a:pPr marL="171450" indent="-171450">
              <a:buFont typeface="Arial" pitchFamily="34" charset="0"/>
              <a:buChar char="•"/>
            </a:pPr>
            <a:r>
              <a:rPr lang="en-US" baseline="0" dirty="0" smtClean="0"/>
              <a:t>Invited participants:  10 AT users, 10 Archon users, and 10 standards representatives)</a:t>
            </a:r>
          </a:p>
          <a:p>
            <a:pPr marL="171450" indent="-171450">
              <a:buFont typeface="Arial" pitchFamily="34" charset="0"/>
              <a:buChar char="•"/>
            </a:pPr>
            <a:r>
              <a:rPr lang="en-US" baseline="0" dirty="0" smtClean="0"/>
              <a:t>Moderated by Lisa Spiro</a:t>
            </a:r>
          </a:p>
          <a:p>
            <a:pPr marL="171450" indent="-171450">
              <a:buFont typeface="Arial" pitchFamily="34" charset="0"/>
              <a:buChar char="•"/>
            </a:pPr>
            <a:endParaRPr lang="en-US" baseline="0" dirty="0" smtClean="0"/>
          </a:p>
          <a:p>
            <a:endParaRPr lang="en-US" baseline="0" dirty="0" smtClean="0"/>
          </a:p>
          <a:p>
            <a:endParaRPr lang="en-US" baseline="0" dirty="0" smtClean="0"/>
          </a:p>
          <a:p>
            <a:r>
              <a:rPr lang="en-US" baseline="0" dirty="0" smtClean="0"/>
              <a:t>Final draft of Functional requirements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t>8</a:t>
            </a:fld>
            <a:endParaRPr lang="en-US"/>
          </a:p>
        </p:txBody>
      </p:sp>
    </p:spTree>
    <p:extLst>
      <p:ext uri="{BB962C8B-B14F-4D97-AF65-F5344CB8AC3E}">
        <p14:creationId xmlns:p14="http://schemas.microsoft.com/office/powerpoint/2010/main" val="388380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Core modules</a:t>
            </a:r>
          </a:p>
          <a:p>
            <a:endParaRPr lang="en-US" dirty="0" smtClean="0"/>
          </a:p>
          <a:p>
            <a:r>
              <a:rPr lang="en-US" dirty="0" smtClean="0"/>
              <a:t>Generically</a:t>
            </a:r>
            <a:r>
              <a:rPr lang="en-US" baseline="0" dirty="0" smtClean="0"/>
              <a:t> known as Archival objects</a:t>
            </a:r>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9</a:t>
            </a:fld>
            <a:endParaRPr lang="en-US" dirty="0"/>
          </a:p>
        </p:txBody>
      </p:sp>
    </p:spTree>
    <p:extLst>
      <p:ext uri="{BB962C8B-B14F-4D97-AF65-F5344CB8AC3E}">
        <p14:creationId xmlns:p14="http://schemas.microsoft.com/office/powerpoint/2010/main" val="26617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architecture report:  Overview</a:t>
            </a:r>
          </a:p>
          <a:p>
            <a:endParaRPr lang="en-US" dirty="0" smtClean="0"/>
          </a:p>
          <a:p>
            <a:r>
              <a:rPr lang="en-US" dirty="0" smtClean="0"/>
              <a:t>Drawn from 2 day meeting in early June 2010</a:t>
            </a:r>
          </a:p>
          <a:p>
            <a:endParaRPr lang="en-US" dirty="0" smtClean="0"/>
          </a:p>
          <a:p>
            <a:r>
              <a:rPr lang="en-US" dirty="0" smtClean="0"/>
              <a:t>Confirms conclusion of functional requirements document: integrated application will be a web application.  Considerable concern</a:t>
            </a:r>
            <a:r>
              <a:rPr lang="en-US" baseline="0" dirty="0" smtClean="0"/>
              <a:t> was expressed that the thick client architecture of the current AT product would not satisfy users over the long term.  </a:t>
            </a:r>
            <a:r>
              <a:rPr lang="en-US" dirty="0" smtClean="0"/>
              <a:t>  </a:t>
            </a:r>
          </a:p>
          <a:p>
            <a:endParaRPr lang="en-US" dirty="0" smtClean="0"/>
          </a:p>
          <a:p>
            <a:r>
              <a:rPr lang="en-US" dirty="0" smtClean="0"/>
              <a:t>Acknowledges application will </a:t>
            </a:r>
          </a:p>
          <a:p>
            <a:pPr lvl="1"/>
            <a:endParaRPr lang="en-US" dirty="0" smtClean="0"/>
          </a:p>
          <a:p>
            <a:pPr lvl="1"/>
            <a:r>
              <a:rPr lang="en-US" dirty="0" smtClean="0"/>
              <a:t>1) apply Service Oriented Architecture, and</a:t>
            </a:r>
          </a:p>
          <a:p>
            <a:pPr lvl="1"/>
            <a:endParaRPr lang="en-US" dirty="0" smtClean="0"/>
          </a:p>
          <a:p>
            <a:pPr lvl="1"/>
            <a:r>
              <a:rPr lang="en-US" dirty="0" smtClean="0"/>
              <a:t>2) Be </a:t>
            </a:r>
            <a:r>
              <a:rPr lang="en-US" dirty="0" err="1" smtClean="0"/>
              <a:t>RESTful</a:t>
            </a:r>
            <a:r>
              <a:rPr lang="en-US" dirty="0" smtClean="0"/>
              <a:t> (Representational State Transfer)</a:t>
            </a:r>
          </a:p>
          <a:p>
            <a:pPr lvl="1"/>
            <a:endParaRPr lang="en-US" dirty="0" smtClean="0"/>
          </a:p>
          <a:p>
            <a:pPr lvl="1"/>
            <a:r>
              <a:rPr lang="en-US" dirty="0" smtClean="0"/>
              <a:t>3)</a:t>
            </a:r>
            <a:r>
              <a:rPr lang="en-US" baseline="0" dirty="0" smtClean="0"/>
              <a:t> Be a relational database program with a web client</a:t>
            </a:r>
          </a:p>
          <a:p>
            <a:pPr lvl="1"/>
            <a:endParaRPr lang="en-US" baseline="0" dirty="0" smtClean="0"/>
          </a:p>
          <a:p>
            <a:pPr lvl="1"/>
            <a:r>
              <a:rPr lang="en-US" baseline="0" dirty="0" smtClean="0"/>
              <a:t>4) Be licensed as Open 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t>10</a:t>
            </a:fld>
            <a:endParaRPr lang="en-US"/>
          </a:p>
        </p:txBody>
      </p:sp>
    </p:spTree>
    <p:extLst>
      <p:ext uri="{BB962C8B-B14F-4D97-AF65-F5344CB8AC3E}">
        <p14:creationId xmlns:p14="http://schemas.microsoft.com/office/powerpoint/2010/main" val="326688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Conducted a user survey</a:t>
            </a:r>
            <a:r>
              <a:rPr lang="en-US" baseline="0" dirty="0" smtClean="0"/>
              <a:t> in October 2010 to determine  1) ratio of AT users and Archon users to other prospective users interested in the development of the A-Space tool, 2) how institutions have deployed AT and Archon, 3) whether or not institutions were interested in hosted services and, if so, what kinds of services, and 4) how willing and at what levels would institutions financially support the new product.  </a:t>
            </a:r>
          </a:p>
          <a:p>
            <a:endParaRPr lang="en-US" baseline="0" dirty="0" smtClean="0"/>
          </a:p>
          <a:p>
            <a:r>
              <a:rPr lang="en-US" dirty="0" smtClean="0"/>
              <a:t>167</a:t>
            </a:r>
            <a:r>
              <a:rPr lang="en-US" baseline="0" dirty="0" smtClean="0"/>
              <a:t> respondents representing a mix of AT users, Archon users, and either folks either using different automated tools or thinking about adopting automated tools.  </a:t>
            </a:r>
          </a:p>
          <a:p>
            <a:endParaRPr lang="en-US" baseline="0" dirty="0" smtClean="0"/>
          </a:p>
          <a:p>
            <a:r>
              <a:rPr lang="en-US" baseline="0" dirty="0" smtClean="0"/>
              <a:t>Significant findings:</a:t>
            </a:r>
          </a:p>
          <a:p>
            <a:endParaRPr lang="en-US" baseline="0" dirty="0" smtClean="0"/>
          </a:p>
          <a:p>
            <a:pPr marL="685800" lvl="1" indent="-228600">
              <a:buAutoNum type="arabicParenR"/>
            </a:pPr>
            <a:r>
              <a:rPr lang="en-US" baseline="0" dirty="0" smtClean="0"/>
              <a:t>The majority of AT and Archon deployments take the form of a database deployed on a networked server administered by the using institution.  However, seven institutions using Archon are using hosted implementations of the application.  </a:t>
            </a:r>
          </a:p>
          <a:p>
            <a:pPr marL="685800" lvl="1" indent="-228600">
              <a:buAutoNum type="arabicParenR"/>
            </a:pPr>
            <a:endParaRPr lang="en-US" baseline="0" dirty="0" smtClean="0"/>
          </a:p>
          <a:p>
            <a:pPr marL="685800" lvl="1" indent="-228600">
              <a:buAutoNum type="arabicParenR"/>
            </a:pPr>
            <a:r>
              <a:rPr lang="en-US" baseline="0" dirty="0" smtClean="0"/>
              <a:t>Well over 2/3 of respondents indicated they would prefer to deploy AT or Archon on an institutional server, while only 12 per cent of the respondents indicated they would prefer using a service hosted by a third party vendor.  </a:t>
            </a:r>
          </a:p>
          <a:p>
            <a:pPr marL="685800" lvl="1" indent="-228600">
              <a:buAutoNum type="arabicParenR"/>
            </a:pPr>
            <a:endParaRPr lang="en-US" baseline="0" dirty="0" smtClean="0"/>
          </a:p>
          <a:p>
            <a:pPr marL="685800" lvl="1" indent="-228600">
              <a:buAutoNum type="arabicParenR"/>
            </a:pPr>
            <a:r>
              <a:rPr lang="en-US" baseline="0" dirty="0" smtClean="0"/>
              <a:t>18 % of respondents indicated their institution would be willing to pay an annual </a:t>
            </a:r>
            <a:r>
              <a:rPr lang="en-US" baseline="0" dirty="0" err="1" smtClean="0"/>
              <a:t>subscirption</a:t>
            </a:r>
            <a:r>
              <a:rPr lang="en-US" baseline="0" dirty="0" smtClean="0"/>
              <a:t> / membership fee to support the product, and 18% of respondents said their institutions would not be so willing.  64 % of respondents did not answer.  </a:t>
            </a:r>
          </a:p>
          <a:p>
            <a:pPr marL="685800" lvl="1" indent="-228600">
              <a:buAutoNum type="arabicParenR"/>
            </a:pPr>
            <a:endParaRPr lang="en-US" baseline="0" dirty="0" smtClean="0"/>
          </a:p>
          <a:p>
            <a:pPr marL="685800" lvl="1" indent="-228600">
              <a:buAutoNum type="arabicParenR"/>
            </a:pPr>
            <a:r>
              <a:rPr lang="en-US" baseline="0" dirty="0" smtClean="0"/>
              <a:t>On the other hand, 32 % of respondents indicated they would pay an annual subscription fee up to $500.00 to support a next-generation archives tool, 9 % indicated they would be willing to pay $1000 per year, and 4 % said they would pay over $1000.  55 % of respondents did not answer.  </a:t>
            </a:r>
          </a:p>
          <a:p>
            <a:pPr marL="228600" indent="-228600">
              <a:buAutoNum type="arabicParenR"/>
            </a:pPr>
            <a:endParaRPr lang="en-US" baseline="0" dirty="0" smtClean="0"/>
          </a:p>
          <a:p>
            <a:pPr marL="0" indent="0">
              <a:buNone/>
            </a:pPr>
            <a:endParaRPr lang="en-US" baseline="0" dirty="0" smtClean="0"/>
          </a:p>
          <a:p>
            <a:r>
              <a:rPr lang="en-US" dirty="0" smtClean="0"/>
              <a:t>********</a:t>
            </a:r>
          </a:p>
          <a:p>
            <a:endParaRPr lang="en-US" dirty="0" smtClean="0"/>
          </a:p>
          <a:p>
            <a:r>
              <a:rPr lang="en-US" dirty="0" smtClean="0"/>
              <a:t>Sustainability</a:t>
            </a:r>
            <a:r>
              <a:rPr lang="en-US" baseline="0" dirty="0" smtClean="0"/>
              <a:t> planning</a:t>
            </a:r>
          </a:p>
          <a:p>
            <a:endParaRPr lang="en-US" baseline="0" dirty="0" smtClean="0"/>
          </a:p>
          <a:p>
            <a:pPr lvl="1"/>
            <a:r>
              <a:rPr lang="en-US" dirty="0" smtClean="0"/>
              <a:t>Contracted consultant:  Lisa Spiro,</a:t>
            </a:r>
            <a:r>
              <a:rPr lang="en-US" baseline="0" dirty="0" smtClean="0"/>
              <a:t> Rice University and author of ….</a:t>
            </a:r>
            <a:endParaRPr lang="en-US" dirty="0" smtClean="0"/>
          </a:p>
          <a:p>
            <a:pPr lvl="1"/>
            <a:endParaRPr lang="en-US" dirty="0" smtClean="0"/>
          </a:p>
          <a:p>
            <a:pPr lvl="2"/>
            <a:r>
              <a:rPr lang="en-US" dirty="0" smtClean="0"/>
              <a:t>Conducted community survey towards</a:t>
            </a:r>
            <a:r>
              <a:rPr lang="en-US" baseline="0" dirty="0" smtClean="0"/>
              <a:t> developing a sustainability framework and assess the willingness of institutions to financially support of the product</a:t>
            </a:r>
            <a:endParaRPr lang="en-US" dirty="0" smtClean="0"/>
          </a:p>
          <a:p>
            <a:pPr lvl="1"/>
            <a:endParaRPr lang="en-US" dirty="0" smtClean="0"/>
          </a:p>
          <a:p>
            <a:pPr lvl="1"/>
            <a:endParaRPr lang="en-US" dirty="0" smtClean="0"/>
          </a:p>
          <a:p>
            <a:pPr lvl="1"/>
            <a:endParaRPr lang="en-US" dirty="0" smtClean="0"/>
          </a:p>
          <a:p>
            <a:pPr lvl="1"/>
            <a:r>
              <a:rPr lang="en-US" dirty="0" smtClean="0"/>
              <a:t>Constructed</a:t>
            </a:r>
            <a:r>
              <a:rPr lang="en-US" baseline="0" dirty="0" smtClean="0"/>
              <a:t> business models</a:t>
            </a:r>
          </a:p>
          <a:p>
            <a:pPr lvl="1"/>
            <a:endParaRPr lang="en-US" baseline="0" dirty="0" smtClean="0"/>
          </a:p>
          <a:p>
            <a:pPr lvl="2"/>
            <a:r>
              <a:rPr lang="en-US" baseline="0" dirty="0" smtClean="0"/>
              <a:t>Subscription:  Users pay an annual fee.  Might be tiered in recognition of different institutions’ capabilities to pay.  </a:t>
            </a:r>
          </a:p>
          <a:p>
            <a:pPr lvl="2"/>
            <a:endParaRPr lang="en-US" baseline="0" dirty="0" smtClean="0"/>
          </a:p>
          <a:p>
            <a:pPr lvl="2"/>
            <a:endParaRPr lang="en-US" baseline="0" dirty="0" smtClean="0"/>
          </a:p>
          <a:p>
            <a:pPr lvl="2"/>
            <a:r>
              <a:rPr lang="en-US" baseline="0" dirty="0" smtClean="0"/>
              <a:t>Service:  Users pay for services they request</a:t>
            </a:r>
          </a:p>
          <a:p>
            <a:pPr lvl="2"/>
            <a:endParaRPr lang="en-US" baseline="0" dirty="0" smtClean="0"/>
          </a:p>
          <a:p>
            <a:pPr lvl="2"/>
            <a:endParaRPr lang="en-US" baseline="0" dirty="0" smtClean="0"/>
          </a:p>
          <a:p>
            <a:pPr lvl="2"/>
            <a:r>
              <a:rPr lang="en-US" baseline="0" dirty="0" smtClean="0"/>
              <a:t>Sponsor:  A number of institutions support the product (cf. the </a:t>
            </a:r>
            <a:r>
              <a:rPr lang="en-US" baseline="0" dirty="0" err="1" smtClean="0"/>
              <a:t>Dspace</a:t>
            </a:r>
            <a:r>
              <a:rPr lang="en-US" baseline="0" dirty="0" smtClean="0"/>
              <a:t> Federation)</a:t>
            </a:r>
          </a:p>
          <a:p>
            <a:pPr lvl="1"/>
            <a:endParaRPr lang="en-US" baseline="0" dirty="0" smtClean="0"/>
          </a:p>
          <a:p>
            <a:pPr lvl="2"/>
            <a:r>
              <a:rPr lang="en-US" baseline="0" dirty="0" smtClean="0"/>
              <a:t>Combination of aspects from each, such as a tiered subscription and service model combined, in which some services are part of the subscription fee whereas others are paid for as the service is utilized.  </a:t>
            </a:r>
          </a:p>
          <a:p>
            <a:pPr lvl="1"/>
            <a:endParaRPr lang="en-US" baseline="0" dirty="0" smtClean="0"/>
          </a:p>
          <a:p>
            <a:pPr lvl="1"/>
            <a:r>
              <a:rPr lang="en-US" baseline="0" dirty="0" smtClean="0"/>
              <a:t>Challenge is to come at a business model that will both sustain the product and, at the same time, not exclude lesser resource institutions in respect to both use of the product but also involvement in its governance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t>11</a:t>
            </a:fld>
            <a:endParaRPr lang="en-US"/>
          </a:p>
        </p:txBody>
      </p:sp>
    </p:spTree>
    <p:extLst>
      <p:ext uri="{BB962C8B-B14F-4D97-AF65-F5344CB8AC3E}">
        <p14:creationId xmlns:p14="http://schemas.microsoft.com/office/powerpoint/2010/main" val="76531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agile development  process, it is important</a:t>
            </a:r>
            <a:r>
              <a:rPr lang="en-US" baseline="0" dirty="0" smtClean="0"/>
              <a:t> to start with a shared vision for the product. This vision is used to remind both stakeholders and developers of the overall purpose of the project to help set development priorities.</a:t>
            </a:r>
          </a:p>
          <a:p>
            <a:endParaRPr lang="en-US" baseline="0" dirty="0" smtClean="0"/>
          </a:p>
          <a:p>
            <a:r>
              <a:rPr lang="en-US" dirty="0" smtClean="0"/>
              <a:t>The application must be compelling to both users of existing applications like Archon and Archivists’ Toolkit, as well as those archivists and institutions without an existing archives management or access system in place. The product must be more than just an incremental improvement over current applications and be recognized as a leader in its class.</a:t>
            </a:r>
          </a:p>
          <a:p>
            <a:endParaRPr lang="en-US" dirty="0" smtClean="0"/>
          </a:p>
          <a:p>
            <a:r>
              <a:rPr lang="en-US" dirty="0" smtClean="0"/>
              <a:t>Archival institutions range in size in terms of both staff and size of collections. The application must be able to scale down to single-user deployments and scale up to large, multi-tenant and enterprise installations, and must work equally well for collections regardless of extent or level of arrangement.</a:t>
            </a:r>
          </a:p>
          <a:p>
            <a:endParaRPr lang="en-US" dirty="0" smtClean="0"/>
          </a:p>
          <a:p>
            <a:r>
              <a:rPr lang="en-US" dirty="0" smtClean="0"/>
              <a:t>The application should be not only a joy to use, but also straightforward to maintain and administer regardless of institutional size or setting. The application must be configurable to allow a variety of institutions to be able to adapt it to their needs and allow for customization of the public and staff user interfaces. The application should be easily deployable on multiple platforms and operating systems.</a:t>
            </a:r>
          </a:p>
          <a:p>
            <a:endParaRPr lang="en-US" dirty="0" smtClean="0"/>
          </a:p>
          <a:p>
            <a:r>
              <a:rPr lang="en-US" dirty="0" smtClean="0"/>
              <a:t>The application must be extensible using a straight forward plugin architecture and have well-defined and well-documented APIs to allow for the development of new and improved functionality. APIs and service endpoints of the application should also be designed to allow for integration with other systems and software with a minimum of programming complexity.</a:t>
            </a:r>
          </a:p>
          <a:p>
            <a:endParaRPr lang="en-US" dirty="0" smtClean="0"/>
          </a:p>
          <a:p>
            <a:r>
              <a:rPr lang="en-US" dirty="0" smtClean="0"/>
              <a:t>Finally,</a:t>
            </a:r>
            <a:r>
              <a:rPr lang="en-US" baseline="0" dirty="0" smtClean="0"/>
              <a:t> t</a:t>
            </a:r>
            <a:r>
              <a:rPr lang="en-US" dirty="0" smtClean="0"/>
              <a:t>he application must keep all of its potential communities in mind throughout its lifecycle and focus on features that provide value and meet their needs across them as much as possible. The sustainability of the application depends on a governance structure within which users, developers, and service providers can participate.</a:t>
            </a:r>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17</a:t>
            </a:fld>
            <a:endParaRPr lang="en-US" dirty="0"/>
          </a:p>
        </p:txBody>
      </p:sp>
    </p:spTree>
    <p:extLst>
      <p:ext uri="{BB962C8B-B14F-4D97-AF65-F5344CB8AC3E}">
        <p14:creationId xmlns:p14="http://schemas.microsoft.com/office/powerpoint/2010/main" val="179230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James Bullen and I represent the development team for </a:t>
            </a:r>
            <a:r>
              <a:rPr lang="en-US" baseline="0" dirty="0" err="1" smtClean="0"/>
              <a:t>ArchivesSpace</a:t>
            </a:r>
            <a:r>
              <a:rPr lang="en-US" baseline="0" dirty="0" smtClean="0"/>
              <a:t>.</a:t>
            </a:r>
          </a:p>
          <a:p>
            <a:endParaRPr lang="en-US" baseline="0" dirty="0" smtClean="0"/>
          </a:p>
          <a:p>
            <a:r>
              <a:rPr lang="en-US" dirty="0" smtClean="0"/>
              <a:t>I’m going to talk a</a:t>
            </a:r>
            <a:r>
              <a:rPr lang="en-US" baseline="0" dirty="0" smtClean="0"/>
              <a:t> bit about the team, the technologies we used, the technical architecture of </a:t>
            </a:r>
            <a:r>
              <a:rPr lang="en-US" baseline="0" dirty="0" err="1" smtClean="0"/>
              <a:t>ArchivesSpace</a:t>
            </a:r>
            <a:r>
              <a:rPr lang="en-US" baseline="0" dirty="0" smtClean="0"/>
              <a:t>, and finally I will touch on some of the key aspects of </a:t>
            </a:r>
            <a:r>
              <a:rPr lang="en-US" baseline="0" smtClean="0"/>
              <a:t>our methodology.</a:t>
            </a:r>
          </a:p>
          <a:p>
            <a:endParaRPr lang="en-US" dirty="0"/>
          </a:p>
        </p:txBody>
      </p:sp>
      <p:sp>
        <p:nvSpPr>
          <p:cNvPr id="4" name="Slide Number Placeholder 3"/>
          <p:cNvSpPr>
            <a:spLocks noGrp="1"/>
          </p:cNvSpPr>
          <p:nvPr>
            <p:ph type="sldNum" sz="quarter" idx="10"/>
          </p:nvPr>
        </p:nvSpPr>
        <p:spPr/>
        <p:txBody>
          <a:bodyPr/>
          <a:lstStyle/>
          <a:p>
            <a:fld id="{BC66EDB3-2B4F-CD4A-8BD4-B4B0D3231EF6}" type="slidenum">
              <a:rPr lang="en-US" smtClean="0"/>
              <a:pPr/>
              <a:t>22</a:t>
            </a:fld>
            <a:endParaRPr lang="en-US" dirty="0"/>
          </a:p>
        </p:txBody>
      </p:sp>
    </p:spTree>
    <p:extLst>
      <p:ext uri="{BB962C8B-B14F-4D97-AF65-F5344CB8AC3E}">
        <p14:creationId xmlns:p14="http://schemas.microsoft.com/office/powerpoint/2010/main" val="115050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ArchivesSpa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4960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ra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791200"/>
            <a:ext cx="480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rchivesSpa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6096000"/>
            <a:ext cx="2206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816225"/>
            <a:ext cx="6781800" cy="1470025"/>
          </a:xfrm>
          <a:noFill/>
          <a:ln>
            <a:noFill/>
          </a:ln>
        </p:spPr>
        <p:style>
          <a:lnRef idx="2">
            <a:schemeClr val="accent3"/>
          </a:lnRef>
          <a:fillRef idx="1">
            <a:schemeClr val="lt1"/>
          </a:fillRef>
          <a:effectRef idx="0">
            <a:schemeClr val="accent3"/>
          </a:effectRef>
          <a:fontRef idx="none"/>
        </p:style>
        <p:txBody>
          <a:bodyPr anchor="b"/>
          <a:lstStyle>
            <a:lvl1pPr algn="r">
              <a:defRPr>
                <a:solidFill>
                  <a:schemeClr val="tx1"/>
                </a:solidFill>
                <a:latin typeface="Franklin Gothic Medium"/>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685800" y="4419600"/>
            <a:ext cx="6781800" cy="1752600"/>
          </a:xfrm>
          <a:noFill/>
          <a:ln>
            <a:noFill/>
          </a:ln>
        </p:spPr>
        <p:style>
          <a:lnRef idx="2">
            <a:schemeClr val="accent3"/>
          </a:lnRef>
          <a:fillRef idx="1">
            <a:schemeClr val="lt1"/>
          </a:fillRef>
          <a:effectRef idx="0">
            <a:schemeClr val="accent3"/>
          </a:effectRef>
          <a:fontRef idx="none"/>
        </p:style>
        <p:txBody>
          <a:bodyPr/>
          <a:lstStyle>
            <a:lvl1pPr marL="0" indent="0" algn="r">
              <a:buFontTx/>
              <a:buNone/>
              <a:defRPr>
                <a:solidFill>
                  <a:schemeClr val="tx1"/>
                </a:solidFill>
                <a:latin typeface="Franklin Gothic Medium"/>
              </a:defRPr>
            </a:lvl1pPr>
          </a:lstStyle>
          <a:p>
            <a:pPr lvl="0"/>
            <a:r>
              <a:rPr lang="en-US" noProof="0" dirty="0" smtClean="0"/>
              <a:t>Click to edit Master subtitle style</a:t>
            </a:r>
          </a:p>
        </p:txBody>
      </p:sp>
    </p:spTree>
    <p:extLst>
      <p:ext uri="{BB962C8B-B14F-4D97-AF65-F5344CB8AC3E}">
        <p14:creationId xmlns:p14="http://schemas.microsoft.com/office/powerpoint/2010/main" val="38581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2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444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3416143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600200"/>
            <a:ext cx="4038600" cy="4525963"/>
          </a:xfrm>
        </p:spPr>
        <p:txBody>
          <a:bodyPr/>
          <a:lstStyle/>
          <a:p>
            <a:pPr lvl="0"/>
            <a:r>
              <a:rPr lang="en-US" noProof="0" smtClean="0"/>
              <a:t>Click icon to add chart</a:t>
            </a:r>
            <a:endParaRPr lang="en-US" noProof="0"/>
          </a:p>
        </p:txBody>
      </p:sp>
    </p:spTree>
    <p:extLst>
      <p:ext uri="{BB962C8B-B14F-4D97-AF65-F5344CB8AC3E}">
        <p14:creationId xmlns:p14="http://schemas.microsoft.com/office/powerpoint/2010/main" val="39528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r>
              <a:rPr lang="en-US" noProof="0" smtClean="0"/>
              <a:t>Click icon to add chart</a:t>
            </a:r>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691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a:solidFill>
                  <a:schemeClr val="tx1"/>
                </a:solidFill>
                <a:latin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ln>
            <a:noFill/>
          </a:ln>
        </p:spPr>
        <p:txBody>
          <a:bodyPr/>
          <a:lstStyle>
            <a:lvl1pPr>
              <a:defRPr>
                <a:solidFill>
                  <a:schemeClr val="tx1"/>
                </a:solidFill>
                <a:latin typeface="Franklin Gothic Medium"/>
                <a:cs typeface="Franklin Gothic Medium"/>
              </a:defRPr>
            </a:lvl1pPr>
            <a:lvl2pPr>
              <a:defRPr>
                <a:solidFill>
                  <a:schemeClr val="tx1"/>
                </a:solidFill>
                <a:latin typeface="Franklin Gothic Medium"/>
                <a:cs typeface="Franklin Gothic Medium"/>
              </a:defRPr>
            </a:lvl2pPr>
            <a:lvl3pPr>
              <a:defRPr>
                <a:solidFill>
                  <a:schemeClr val="tx1"/>
                </a:solidFill>
                <a:latin typeface="Franklin Gothic Medium"/>
                <a:cs typeface="Franklin Gothic Medium"/>
              </a:defRPr>
            </a:lvl3pPr>
            <a:lvl4pPr>
              <a:defRPr>
                <a:solidFill>
                  <a:schemeClr val="tx1"/>
                </a:solidFill>
                <a:latin typeface="Franklin Gothic Medium"/>
                <a:cs typeface="Franklin Gothic Medium"/>
              </a:defRPr>
            </a:lvl4pPr>
            <a:lvl5pPr>
              <a:defRPr>
                <a:solidFill>
                  <a:schemeClr val="tx1"/>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54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Franklin Gothic Medium"/>
                <a:cs typeface="Franklin Gothic Medium"/>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707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0000"/>
                </a:solidFill>
                <a:latin typeface="Franklin Gothic Medium"/>
                <a:cs typeface="Franklin Gothic Medium"/>
              </a:defRPr>
            </a:lvl1pPr>
            <a:lvl2pPr>
              <a:defRPr sz="2400">
                <a:solidFill>
                  <a:srgbClr val="000000"/>
                </a:solidFill>
                <a:latin typeface="Franklin Gothic Medium"/>
                <a:cs typeface="Franklin Gothic Medium"/>
              </a:defRPr>
            </a:lvl2pPr>
            <a:lvl3pPr>
              <a:defRPr sz="2000">
                <a:solidFill>
                  <a:srgbClr val="000000"/>
                </a:solidFill>
                <a:latin typeface="Franklin Gothic Medium"/>
                <a:cs typeface="Franklin Gothic Medium"/>
              </a:defRPr>
            </a:lvl3pPr>
            <a:lvl4pPr>
              <a:defRPr sz="1800">
                <a:solidFill>
                  <a:srgbClr val="000000"/>
                </a:solidFill>
                <a:latin typeface="Franklin Gothic Medium"/>
                <a:cs typeface="Franklin Gothic Medium"/>
              </a:defRPr>
            </a:lvl4pPr>
            <a:lvl5pPr>
              <a:defRPr sz="1800">
                <a:solidFill>
                  <a:srgbClr val="000000"/>
                </a:solidFill>
                <a:latin typeface="Franklin Gothic Medium"/>
                <a:cs typeface="Franklin Gothic Medium"/>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latin typeface="Franklin Gothic Medium"/>
                <a:cs typeface="Franklin Gothic Medium"/>
              </a:defRPr>
            </a:lvl1pPr>
            <a:lvl2pPr>
              <a:defRPr sz="2400">
                <a:solidFill>
                  <a:srgbClr val="000000"/>
                </a:solidFill>
                <a:latin typeface="Franklin Gothic Medium"/>
                <a:cs typeface="Franklin Gothic Medium"/>
              </a:defRPr>
            </a:lvl2pPr>
            <a:lvl3pPr>
              <a:defRPr sz="2000">
                <a:solidFill>
                  <a:srgbClr val="000000"/>
                </a:solidFill>
                <a:latin typeface="Franklin Gothic Medium"/>
                <a:cs typeface="Franklin Gothic Medium"/>
              </a:defRPr>
            </a:lvl3pPr>
            <a:lvl4pPr>
              <a:defRPr sz="1800">
                <a:solidFill>
                  <a:srgbClr val="000000"/>
                </a:solidFill>
                <a:latin typeface="Franklin Gothic Medium"/>
                <a:cs typeface="Franklin Gothic Medium"/>
              </a:defRPr>
            </a:lvl4pPr>
            <a:lvl5pPr>
              <a:defRPr sz="1800">
                <a:solidFill>
                  <a:srgbClr val="000000"/>
                </a:solidFill>
                <a:latin typeface="Franklin Gothic Medium"/>
                <a:cs typeface="Franklin Gothic Medium"/>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395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49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Franklin Gothic Medium"/>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83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1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11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solidFill>
                  <a:srgbClr val="000000"/>
                </a:solidFill>
                <a:latin typeface="Franklin Gothic Medium"/>
                <a:cs typeface="Franklin Gothic Medium"/>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Franklin Gothic Medium"/>
                <a:cs typeface="Franklin Gothic Medium"/>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Franklin Gothic Medium"/>
                <a:cs typeface="Franklin Gothic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48323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419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8" name="Picture 1" descr="A.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90500"/>
            <a:ext cx="457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ramp.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343400" y="5791200"/>
            <a:ext cx="480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ArchivesSpac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734175" y="6096000"/>
            <a:ext cx="2206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rgbClr val="000000"/>
          </a:solidFill>
          <a:latin typeface="Franklin Gothic Medium"/>
          <a:ea typeface="ヒラギノ角ゴ Pro W3" charset="0"/>
          <a:cs typeface="ヒラギノ角ゴ Pro W3" charset="0"/>
        </a:defRPr>
      </a:lvl1pPr>
      <a:lvl2pPr algn="ctr" rtl="0" eaLnBrk="0" fontAlgn="base" hangingPunct="0">
        <a:spcBef>
          <a:spcPct val="0"/>
        </a:spcBef>
        <a:spcAft>
          <a:spcPct val="0"/>
        </a:spcAft>
        <a:defRPr sz="4400">
          <a:solidFill>
            <a:srgbClr val="000000"/>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rgbClr val="000000"/>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rgbClr val="000000"/>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rgbClr val="000000"/>
          </a:solidFill>
          <a:latin typeface="Arial" charset="0"/>
          <a:ea typeface="ヒラギノ角ゴ Pro W3" charset="0"/>
          <a:cs typeface="ヒラギノ角ゴ Pro W3" charset="0"/>
        </a:defRPr>
      </a:lvl5pPr>
      <a:lvl6pPr marL="457200" algn="ctr" rtl="0" eaLnBrk="1" fontAlgn="base" hangingPunct="1">
        <a:spcBef>
          <a:spcPct val="0"/>
        </a:spcBef>
        <a:spcAft>
          <a:spcPct val="0"/>
        </a:spcAft>
        <a:defRPr sz="4400">
          <a:solidFill>
            <a:srgbClr val="002776"/>
          </a:solidFill>
          <a:latin typeface="Franklin Gothic Demi" charset="0"/>
          <a:ea typeface="ヒラギノ角ゴ Pro W3" charset="0"/>
        </a:defRPr>
      </a:lvl6pPr>
      <a:lvl7pPr marL="914400" algn="ctr" rtl="0" eaLnBrk="1" fontAlgn="base" hangingPunct="1">
        <a:spcBef>
          <a:spcPct val="0"/>
        </a:spcBef>
        <a:spcAft>
          <a:spcPct val="0"/>
        </a:spcAft>
        <a:defRPr sz="4400">
          <a:solidFill>
            <a:srgbClr val="002776"/>
          </a:solidFill>
          <a:latin typeface="Franklin Gothic Demi" charset="0"/>
          <a:ea typeface="ヒラギノ角ゴ Pro W3" charset="0"/>
        </a:defRPr>
      </a:lvl7pPr>
      <a:lvl8pPr marL="1371600" algn="ctr" rtl="0" eaLnBrk="1" fontAlgn="base" hangingPunct="1">
        <a:spcBef>
          <a:spcPct val="0"/>
        </a:spcBef>
        <a:spcAft>
          <a:spcPct val="0"/>
        </a:spcAft>
        <a:defRPr sz="4400">
          <a:solidFill>
            <a:srgbClr val="002776"/>
          </a:solidFill>
          <a:latin typeface="Franklin Gothic Demi" charset="0"/>
          <a:ea typeface="ヒラギノ角ゴ Pro W3" charset="0"/>
        </a:defRPr>
      </a:lvl8pPr>
      <a:lvl9pPr marL="1828800" algn="ctr" rtl="0" eaLnBrk="1" fontAlgn="base" hangingPunct="1">
        <a:spcBef>
          <a:spcPct val="0"/>
        </a:spcBef>
        <a:spcAft>
          <a:spcPct val="0"/>
        </a:spcAft>
        <a:defRPr sz="4400">
          <a:solidFill>
            <a:srgbClr val="002776"/>
          </a:solidFill>
          <a:latin typeface="Franklin Gothic Demi" charset="0"/>
          <a:ea typeface="ヒラギノ角ゴ Pro W3" charset="0"/>
        </a:defRPr>
      </a:lvl9pPr>
    </p:titleStyle>
    <p:bodyStyle>
      <a:lvl1pPr marL="342900" indent="-342900" algn="l" rtl="0" eaLnBrk="0" fontAlgn="base" hangingPunct="0">
        <a:spcBef>
          <a:spcPct val="20000"/>
        </a:spcBef>
        <a:spcAft>
          <a:spcPct val="0"/>
        </a:spcAft>
        <a:buClr>
          <a:srgbClr val="27A9E2"/>
        </a:buClr>
        <a:buChar char="•"/>
        <a:defRPr sz="3200">
          <a:solidFill>
            <a:srgbClr val="000000"/>
          </a:solidFill>
          <a:latin typeface="Franklin Gothic Medium"/>
          <a:ea typeface="ヒラギノ角ゴ Pro W3" charset="0"/>
          <a:cs typeface="Franklin Gothic Medium"/>
        </a:defRPr>
      </a:lvl1pPr>
      <a:lvl2pPr marL="742950" indent="-285750" algn="l" rtl="0" eaLnBrk="0" fontAlgn="base" hangingPunct="0">
        <a:spcBef>
          <a:spcPct val="20000"/>
        </a:spcBef>
        <a:spcAft>
          <a:spcPct val="0"/>
        </a:spcAft>
        <a:buClr>
          <a:srgbClr val="27A9E2"/>
        </a:buClr>
        <a:buChar char="–"/>
        <a:defRPr sz="2800">
          <a:solidFill>
            <a:srgbClr val="000000"/>
          </a:solidFill>
          <a:latin typeface="Franklin Gothic Medium"/>
          <a:ea typeface="ヒラギノ角ゴ Pro W3" charset="0"/>
          <a:cs typeface="Franklin Gothic Medium"/>
        </a:defRPr>
      </a:lvl2pPr>
      <a:lvl3pPr marL="1143000" indent="-228600" algn="l" rtl="0" eaLnBrk="0" fontAlgn="base" hangingPunct="0">
        <a:spcBef>
          <a:spcPct val="20000"/>
        </a:spcBef>
        <a:spcAft>
          <a:spcPct val="0"/>
        </a:spcAft>
        <a:buClr>
          <a:srgbClr val="27A9E2"/>
        </a:buClr>
        <a:buChar char="•"/>
        <a:defRPr sz="2400">
          <a:solidFill>
            <a:srgbClr val="000000"/>
          </a:solidFill>
          <a:latin typeface="Franklin Gothic Medium"/>
          <a:ea typeface="ヒラギノ角ゴ Pro W3" charset="0"/>
          <a:cs typeface="Franklin Gothic Medium"/>
        </a:defRPr>
      </a:lvl3pPr>
      <a:lvl4pPr marL="1600200" indent="-228600" algn="l" rtl="0" eaLnBrk="0" fontAlgn="base" hangingPunct="0">
        <a:spcBef>
          <a:spcPct val="20000"/>
        </a:spcBef>
        <a:spcAft>
          <a:spcPct val="0"/>
        </a:spcAft>
        <a:buClr>
          <a:srgbClr val="27A9E2"/>
        </a:buClr>
        <a:buChar char="–"/>
        <a:defRPr sz="2000">
          <a:solidFill>
            <a:srgbClr val="000000"/>
          </a:solidFill>
          <a:latin typeface="Franklin Gothic Medium"/>
          <a:ea typeface="ヒラギノ角ゴ Pro W3" charset="0"/>
          <a:cs typeface="Franklin Gothic Medium"/>
        </a:defRPr>
      </a:lvl4pPr>
      <a:lvl5pPr marL="2057400" indent="-228600" algn="l" rtl="0" eaLnBrk="0" fontAlgn="base" hangingPunct="0">
        <a:spcBef>
          <a:spcPct val="20000"/>
        </a:spcBef>
        <a:spcAft>
          <a:spcPct val="0"/>
        </a:spcAft>
        <a:buClr>
          <a:srgbClr val="27A9E2"/>
        </a:buClr>
        <a:buChar char="»"/>
        <a:defRPr sz="2000">
          <a:solidFill>
            <a:srgbClr val="000000"/>
          </a:solidFill>
          <a:latin typeface="Franklin Gothic Medium"/>
          <a:ea typeface="ヒラギノ角ゴ Pro W3" charset="0"/>
          <a:cs typeface="Franklin Gothic Medium"/>
        </a:defRPr>
      </a:lvl5pPr>
      <a:lvl6pPr marL="2514600" indent="-228600" algn="l" rtl="0" eaLnBrk="1" fontAlgn="base" hangingPunct="1">
        <a:spcBef>
          <a:spcPct val="20000"/>
        </a:spcBef>
        <a:spcAft>
          <a:spcPct val="0"/>
        </a:spcAft>
        <a:buClr>
          <a:srgbClr val="69BE28"/>
        </a:buClr>
        <a:buChar char="»"/>
        <a:defRPr sz="2000">
          <a:solidFill>
            <a:srgbClr val="002776"/>
          </a:solidFill>
          <a:latin typeface="+mn-lt"/>
          <a:ea typeface="+mn-ea"/>
        </a:defRPr>
      </a:lvl6pPr>
      <a:lvl7pPr marL="2971800" indent="-228600" algn="l" rtl="0" eaLnBrk="1" fontAlgn="base" hangingPunct="1">
        <a:spcBef>
          <a:spcPct val="20000"/>
        </a:spcBef>
        <a:spcAft>
          <a:spcPct val="0"/>
        </a:spcAft>
        <a:buClr>
          <a:srgbClr val="69BE28"/>
        </a:buClr>
        <a:buChar char="»"/>
        <a:defRPr sz="2000">
          <a:solidFill>
            <a:srgbClr val="002776"/>
          </a:solidFill>
          <a:latin typeface="+mn-lt"/>
          <a:ea typeface="+mn-ea"/>
        </a:defRPr>
      </a:lvl7pPr>
      <a:lvl8pPr marL="3429000" indent="-228600" algn="l" rtl="0" eaLnBrk="1" fontAlgn="base" hangingPunct="1">
        <a:spcBef>
          <a:spcPct val="20000"/>
        </a:spcBef>
        <a:spcAft>
          <a:spcPct val="0"/>
        </a:spcAft>
        <a:buClr>
          <a:srgbClr val="69BE28"/>
        </a:buClr>
        <a:buChar char="»"/>
        <a:defRPr sz="2000">
          <a:solidFill>
            <a:srgbClr val="002776"/>
          </a:solidFill>
          <a:latin typeface="+mn-lt"/>
          <a:ea typeface="+mn-ea"/>
        </a:defRPr>
      </a:lvl8pPr>
      <a:lvl9pPr marL="3886200" indent="-228600" algn="l" rtl="0" eaLnBrk="1" fontAlgn="base" hangingPunct="1">
        <a:spcBef>
          <a:spcPct val="20000"/>
        </a:spcBef>
        <a:spcAft>
          <a:spcPct val="0"/>
        </a:spcAft>
        <a:buClr>
          <a:srgbClr val="69BE28"/>
        </a:buClr>
        <a:buChar char="»"/>
        <a:defRPr sz="2000">
          <a:solidFill>
            <a:srgbClr val="00277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archivesspace.org/techarc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archivesspace.org/commsurve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archivesspace/archivesspace/wiki/Changelo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1.mp4"/><Relationship Id="rId2" Type="http://schemas.openxmlformats.org/officeDocument/2006/relationships/video" Target="../media/media1.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 Id="rId3" Type="http://schemas.openxmlformats.org/officeDocument/2006/relationships/hyperlink" Target="http://alpha.archivesspac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tiff"/></Relationships>
</file>

<file path=ppt/slides/_rels/slide34.xml.rels><?xml version="1.0" encoding="UTF-8" standalone="yes"?>
<Relationships xmlns="http://schemas.openxmlformats.org/package/2006/relationships"><Relationship Id="rId3" Type="http://schemas.openxmlformats.org/officeDocument/2006/relationships/hyperlink" Target="http://www2.archivists.org/groups/archivists-toolkitarchon-roundtable" TargetMode="External"/><Relationship Id="rId4" Type="http://schemas.openxmlformats.org/officeDocument/2006/relationships/image" Target="../media/image8.tiff"/><Relationship Id="rId1" Type="http://schemas.openxmlformats.org/officeDocument/2006/relationships/slideLayout" Target="../slideLayouts/slideLayout14.xml"/><Relationship Id="rId2" Type="http://schemas.openxmlformats.org/officeDocument/2006/relationships/hyperlink" Target="https://groups.google.com/forum/%23!forum/archivesspac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archivesspace.org/brochures/membershi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archivesspace.org/brochures/governanc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rchivesspace.org" TargetMode="External"/><Relationship Id="rId4" Type="http://schemas.openxmlformats.org/officeDocument/2006/relationships/hyperlink" Target="https://github.com/archivesspace/archivesspace" TargetMode="External"/><Relationship Id="rId5" Type="http://schemas.openxmlformats.org/officeDocument/2006/relationships/hyperlink" Target="https://github.com/hudmol/archivesspace"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rchivesspac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archiviststoolkit.org/node/141" TargetMode="External"/><Relationship Id="rId4" Type="http://schemas.openxmlformats.org/officeDocument/2006/relationships/hyperlink" Target="http://archiviststoolkit.org/node/153" TargetMode="External"/><Relationship Id="rId5" Type="http://schemas.openxmlformats.org/officeDocument/2006/relationships/hyperlink" Target="http://archiviststoolkit.org/node/161" TargetMode="External"/><Relationship Id="rId6" Type="http://schemas.openxmlformats.org/officeDocument/2006/relationships/hyperlink" Target="http://www.archivesspace.org/hilevelreqs"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archivesspace.org/documents/specif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8000" b="1" dirty="0" smtClean="0">
                <a:solidFill>
                  <a:srgbClr val="0070C0"/>
                </a:solidFill>
                <a:ea typeface="+mj-ea"/>
                <a:cs typeface="+mj-cs"/>
              </a:rPr>
              <a:t>ArchivesSpace</a:t>
            </a:r>
            <a:br>
              <a:rPr lang="en-US" sz="8000" b="1" dirty="0" smtClean="0">
                <a:solidFill>
                  <a:srgbClr val="0070C0"/>
                </a:solidFill>
                <a:ea typeface="+mj-ea"/>
                <a:cs typeface="+mj-cs"/>
              </a:rPr>
            </a:br>
            <a:r>
              <a:rPr lang="en-US" sz="4900" dirty="0" smtClean="0">
                <a:ea typeface="+mj-ea"/>
                <a:cs typeface="+mj-cs"/>
              </a:rPr>
              <a:t>A Next-Generation Archives Management System</a:t>
            </a:r>
            <a:endParaRPr lang="en-US" sz="4900" dirty="0">
              <a:ea typeface="+mj-ea"/>
              <a:cs typeface="+mj-cs"/>
            </a:endParaRPr>
          </a:p>
        </p:txBody>
      </p:sp>
      <p:sp>
        <p:nvSpPr>
          <p:cNvPr id="2051" name="Rectangle 3"/>
          <p:cNvSpPr>
            <a:spLocks noGrp="1" noChangeArrowheads="1"/>
          </p:cNvSpPr>
          <p:nvPr>
            <p:ph type="subTitle" idx="1"/>
          </p:nvPr>
        </p:nvSpPr>
        <p:spPr/>
        <p:txBody>
          <a:bodyPr/>
          <a:lstStyle/>
          <a:p>
            <a:pPr eaLnBrk="1" hangingPunct="1">
              <a:defRPr/>
            </a:pPr>
            <a:r>
              <a:rPr lang="en-US" i="1" dirty="0" smtClean="0">
                <a:ea typeface="+mn-ea"/>
              </a:rPr>
              <a:t>ARCHIVES New Orleans</a:t>
            </a:r>
            <a:br>
              <a:rPr lang="en-US" i="1" dirty="0" smtClean="0">
                <a:ea typeface="+mn-ea"/>
              </a:rPr>
            </a:br>
            <a:r>
              <a:rPr lang="en-US" i="1" dirty="0" smtClean="0">
                <a:ea typeface="+mn-ea"/>
              </a:rPr>
              <a:t>Session 601</a:t>
            </a:r>
            <a:br>
              <a:rPr lang="en-US" i="1" dirty="0" smtClean="0">
                <a:ea typeface="+mn-ea"/>
              </a:rPr>
            </a:br>
            <a:r>
              <a:rPr lang="en-US" i="1" dirty="0" smtClean="0">
                <a:ea typeface="+mn-ea"/>
              </a:rPr>
              <a:t>August 17, 2013</a:t>
            </a:r>
            <a:endParaRPr lang="en-US" i="1"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Technical Architecture</a:t>
            </a:r>
            <a:endParaRPr lang="en-US" sz="1800" dirty="0">
              <a:solidFill>
                <a:srgbClr val="0070C0"/>
              </a:solidFill>
              <a:ea typeface="+mj-ea"/>
              <a:cs typeface="+mj-cs"/>
            </a:endParaRPr>
          </a:p>
        </p:txBody>
      </p:sp>
      <p:sp>
        <p:nvSpPr>
          <p:cNvPr id="10243" name="Rectangle 3"/>
          <p:cNvSpPr>
            <a:spLocks noGrp="1" noChangeArrowheads="1"/>
          </p:cNvSpPr>
          <p:nvPr>
            <p:ph type="body" sz="half" idx="1"/>
          </p:nvPr>
        </p:nvSpPr>
        <p:spPr>
          <a:xfrm>
            <a:off x="457200" y="1600200"/>
            <a:ext cx="8153400" cy="4297363"/>
          </a:xfrm>
        </p:spPr>
        <p:txBody>
          <a:bodyPr/>
          <a:lstStyle/>
          <a:p>
            <a:pPr eaLnBrk="1" hangingPunct="1">
              <a:spcBef>
                <a:spcPts val="0"/>
              </a:spcBef>
              <a:spcAft>
                <a:spcPts val="2400"/>
              </a:spcAft>
              <a:defRPr/>
            </a:pPr>
            <a:r>
              <a:rPr lang="en-US" sz="2800" dirty="0" smtClean="0">
                <a:solidFill>
                  <a:schemeClr val="tx1"/>
                </a:solidFill>
                <a:ea typeface="+mn-ea"/>
              </a:rPr>
              <a:t>June 2010 meeting</a:t>
            </a:r>
          </a:p>
          <a:p>
            <a:pPr eaLnBrk="1" hangingPunct="1">
              <a:spcBef>
                <a:spcPts val="0"/>
              </a:spcBef>
              <a:spcAft>
                <a:spcPts val="2400"/>
              </a:spcAft>
              <a:defRPr/>
            </a:pPr>
            <a:r>
              <a:rPr lang="en-US" sz="2800" dirty="0" smtClean="0">
                <a:solidFill>
                  <a:schemeClr val="tx1"/>
                </a:solidFill>
                <a:ea typeface="+mn-ea"/>
              </a:rPr>
              <a:t>Report available online: </a:t>
            </a:r>
            <a:r>
              <a:rPr lang="en-US" sz="2800" dirty="0" smtClean="0">
                <a:solidFill>
                  <a:schemeClr val="tx1"/>
                </a:solidFill>
                <a:ea typeface="+mn-ea"/>
                <a:hlinkClick r:id="rId3"/>
              </a:rPr>
              <a:t>http://www.archivesspace.org/techarch</a:t>
            </a:r>
            <a:r>
              <a:rPr lang="en-US" sz="2800" dirty="0">
                <a:solidFill>
                  <a:schemeClr val="tx1"/>
                </a:solidFill>
                <a:ea typeface="+mn-ea"/>
              </a:rPr>
              <a:t> </a:t>
            </a:r>
          </a:p>
          <a:p>
            <a:pPr eaLnBrk="1" hangingPunct="1">
              <a:spcBef>
                <a:spcPts val="0"/>
              </a:spcBef>
              <a:spcAft>
                <a:spcPts val="2400"/>
              </a:spcAft>
              <a:defRPr/>
            </a:pPr>
            <a:r>
              <a:rPr lang="en-US" sz="2800" dirty="0" smtClean="0">
                <a:solidFill>
                  <a:schemeClr val="tx1"/>
                </a:solidFill>
                <a:ea typeface="+mn-ea"/>
              </a:rPr>
              <a:t>Agreements</a:t>
            </a:r>
            <a:endParaRPr lang="en-US" sz="2400" dirty="0" smtClean="0">
              <a:solidFill>
                <a:schemeClr val="tx1"/>
              </a:solidFill>
              <a:ea typeface="+mn-ea"/>
            </a:endParaRPr>
          </a:p>
          <a:p>
            <a:pPr lvl="1" eaLnBrk="1" hangingPunct="1">
              <a:spcBef>
                <a:spcPts val="0"/>
              </a:spcBef>
              <a:spcAft>
                <a:spcPts val="2400"/>
              </a:spcAft>
              <a:defRPr/>
            </a:pPr>
            <a:r>
              <a:rPr lang="en-US" sz="2400" dirty="0" err="1" smtClean="0">
                <a:solidFill>
                  <a:schemeClr val="tx1"/>
                </a:solidFill>
                <a:ea typeface="+mn-ea"/>
              </a:rPr>
              <a:t>RESTful</a:t>
            </a:r>
            <a:r>
              <a:rPr lang="en-US" sz="2400" dirty="0" smtClean="0">
                <a:solidFill>
                  <a:schemeClr val="tx1"/>
                </a:solidFill>
                <a:ea typeface="+mn-ea"/>
              </a:rPr>
              <a:t> architecture</a:t>
            </a:r>
          </a:p>
          <a:p>
            <a:pPr lvl="1" eaLnBrk="1" hangingPunct="1">
              <a:spcBef>
                <a:spcPts val="0"/>
              </a:spcBef>
              <a:spcAft>
                <a:spcPts val="2400"/>
              </a:spcAft>
              <a:defRPr/>
            </a:pPr>
            <a:r>
              <a:rPr lang="en-US" sz="2400" dirty="0" smtClean="0">
                <a:solidFill>
                  <a:schemeClr val="tx1"/>
                </a:solidFill>
                <a:ea typeface="+mn-ea"/>
              </a:rPr>
              <a:t>RDBMS with web client</a:t>
            </a:r>
          </a:p>
          <a:p>
            <a:pPr lvl="1" eaLnBrk="1" hangingPunct="1">
              <a:spcBef>
                <a:spcPts val="0"/>
              </a:spcBef>
              <a:spcAft>
                <a:spcPts val="2400"/>
              </a:spcAft>
              <a:defRPr/>
            </a:pPr>
            <a:r>
              <a:rPr lang="en-US" sz="2400" dirty="0" smtClean="0">
                <a:solidFill>
                  <a:schemeClr val="tx1"/>
                </a:solidFill>
                <a:ea typeface="+mn-ea"/>
              </a:rPr>
              <a:t>Released under an established open source license</a:t>
            </a:r>
            <a:endParaRPr lang="en-US" sz="2400" dirty="0">
              <a:solidFill>
                <a:schemeClr val="tx1"/>
              </a:solidFill>
              <a:ea typeface="+mn-ea"/>
            </a:endParaRPr>
          </a:p>
        </p:txBody>
      </p:sp>
    </p:spTree>
    <p:extLst>
      <p:ext uri="{BB962C8B-B14F-4D97-AF65-F5344CB8AC3E}">
        <p14:creationId xmlns:p14="http://schemas.microsoft.com/office/powerpoint/2010/main" val="26508337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Business Planning</a:t>
            </a:r>
          </a:p>
        </p:txBody>
      </p:sp>
      <p:sp>
        <p:nvSpPr>
          <p:cNvPr id="3" name="Content Placeholder 2"/>
          <p:cNvSpPr>
            <a:spLocks noGrp="1"/>
          </p:cNvSpPr>
          <p:nvPr>
            <p:ph idx="1"/>
          </p:nvPr>
        </p:nvSpPr>
        <p:spPr/>
        <p:txBody>
          <a:bodyPr/>
          <a:lstStyle/>
          <a:p>
            <a:pPr>
              <a:spcBef>
                <a:spcPts val="0"/>
              </a:spcBef>
              <a:spcAft>
                <a:spcPts val="2400"/>
              </a:spcAft>
            </a:pPr>
            <a:r>
              <a:rPr lang="en-US" sz="2800" dirty="0" err="1" smtClean="0">
                <a:solidFill>
                  <a:srgbClr val="000000"/>
                </a:solidFill>
              </a:rPr>
              <a:t>Ithaka</a:t>
            </a:r>
            <a:r>
              <a:rPr lang="en-US" sz="2800" dirty="0" smtClean="0">
                <a:solidFill>
                  <a:srgbClr val="000000"/>
                </a:solidFill>
              </a:rPr>
              <a:t> S+R business model for Archivists’ Toolkit</a:t>
            </a:r>
          </a:p>
          <a:p>
            <a:pPr>
              <a:spcBef>
                <a:spcPts val="0"/>
              </a:spcBef>
              <a:spcAft>
                <a:spcPts val="2400"/>
              </a:spcAft>
            </a:pPr>
            <a:r>
              <a:rPr lang="en-US" sz="2800" dirty="0" smtClean="0">
                <a:solidFill>
                  <a:srgbClr val="000000"/>
                </a:solidFill>
              </a:rPr>
              <a:t>Community survey by ArchivesSpace team:</a:t>
            </a:r>
            <a:br>
              <a:rPr lang="en-US" sz="2800" dirty="0" smtClean="0">
                <a:solidFill>
                  <a:srgbClr val="000000"/>
                </a:solidFill>
              </a:rPr>
            </a:br>
            <a:r>
              <a:rPr lang="en-US" sz="2800" dirty="0" smtClean="0">
                <a:solidFill>
                  <a:srgbClr val="000000"/>
                </a:solidFill>
                <a:hlinkClick r:id="rId3"/>
              </a:rPr>
              <a:t>http://www.archivesspace.org/commsurvey</a:t>
            </a:r>
            <a:r>
              <a:rPr lang="en-US" sz="2800" dirty="0" smtClean="0">
                <a:solidFill>
                  <a:srgbClr val="000000"/>
                </a:solidFill>
              </a:rPr>
              <a:t> </a:t>
            </a:r>
          </a:p>
          <a:p>
            <a:pPr>
              <a:spcBef>
                <a:spcPts val="0"/>
              </a:spcBef>
              <a:spcAft>
                <a:spcPts val="2400"/>
              </a:spcAft>
            </a:pPr>
            <a:r>
              <a:rPr lang="en-US" sz="2800" dirty="0" smtClean="0">
                <a:solidFill>
                  <a:srgbClr val="000000"/>
                </a:solidFill>
              </a:rPr>
              <a:t>Consultations with LAMs</a:t>
            </a:r>
            <a:endParaRPr lang="en-US" sz="2800" dirty="0">
              <a:solidFill>
                <a:srgbClr val="000000"/>
              </a:solidFill>
            </a:endParaRPr>
          </a:p>
        </p:txBody>
      </p:sp>
    </p:spTree>
    <p:extLst>
      <p:ext uri="{BB962C8B-B14F-4D97-AF65-F5344CB8AC3E}">
        <p14:creationId xmlns:p14="http://schemas.microsoft.com/office/powerpoint/2010/main" val="27191300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Franklin Gothic Medium"/>
                <a:cs typeface="Franklin Gothic Medium"/>
              </a:rPr>
              <a:t>Mark A. Matienzo, ArchivesSpace</a:t>
            </a:r>
            <a:endParaRPr lang="en-US" sz="2400" dirty="0">
              <a:latin typeface="Franklin Gothic Medium"/>
              <a:cs typeface="Franklin Gothic Medium"/>
            </a:endParaRPr>
          </a:p>
        </p:txBody>
      </p:sp>
      <p:sp>
        <p:nvSpPr>
          <p:cNvPr id="5" name="Text Placeholder 4"/>
          <p:cNvSpPr>
            <a:spLocks noGrp="1"/>
          </p:cNvSpPr>
          <p:nvPr>
            <p:ph type="body" idx="1"/>
          </p:nvPr>
        </p:nvSpPr>
        <p:spPr/>
        <p:txBody>
          <a:bodyPr/>
          <a:lstStyle/>
          <a:p>
            <a:r>
              <a:rPr lang="en-US" sz="4400" dirty="0" smtClean="0">
                <a:solidFill>
                  <a:srgbClr val="0070C0"/>
                </a:solidFill>
              </a:rPr>
              <a:t>Design and Implementation</a:t>
            </a:r>
            <a:endParaRPr lang="en-US" sz="4400" dirty="0">
              <a:solidFill>
                <a:srgbClr val="0070C0"/>
              </a:solidFill>
            </a:endParaRPr>
          </a:p>
        </p:txBody>
      </p:sp>
    </p:spTree>
    <p:extLst>
      <p:ext uri="{BB962C8B-B14F-4D97-AF65-F5344CB8AC3E}">
        <p14:creationId xmlns:p14="http://schemas.microsoft.com/office/powerpoint/2010/main" val="23942336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Design &amp; Implementation Phase</a:t>
            </a:r>
            <a:endParaRPr lang="en-US" b="1" dirty="0">
              <a:solidFill>
                <a:srgbClr val="0070C0"/>
              </a:solidFill>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val="732292377"/>
              </p:ext>
            </p:extLst>
          </p:nvPr>
        </p:nvGraphicFramePr>
        <p:xfrm>
          <a:off x="457200" y="1828800"/>
          <a:ext cx="8305800" cy="4023360"/>
        </p:xfrm>
        <a:graphic>
          <a:graphicData uri="http://schemas.openxmlformats.org/drawingml/2006/table">
            <a:tbl>
              <a:tblPr firstRow="1" bandRow="1">
                <a:tableStyleId>{3B4B98B0-60AC-42C2-AFA5-B58CD77FA1E5}</a:tableStyleId>
              </a:tblPr>
              <a:tblGrid>
                <a:gridCol w="3048000"/>
                <a:gridCol w="5257800"/>
              </a:tblGrid>
              <a:tr h="378460">
                <a:tc>
                  <a:txBody>
                    <a:bodyPr/>
                    <a:lstStyle/>
                    <a:p>
                      <a:r>
                        <a:rPr lang="en-US" sz="2400" b="0" dirty="0" smtClean="0">
                          <a:solidFill>
                            <a:schemeClr val="tx1"/>
                          </a:solidFill>
                          <a:latin typeface="Franklin Gothic Medium"/>
                        </a:rPr>
                        <a:t>July</a:t>
                      </a:r>
                      <a:r>
                        <a:rPr lang="en-US" sz="2400" b="0" baseline="0" dirty="0" smtClean="0">
                          <a:solidFill>
                            <a:schemeClr val="tx1"/>
                          </a:solidFill>
                          <a:latin typeface="Franklin Gothic Medium"/>
                        </a:rPr>
                        <a:t> 2011</a:t>
                      </a:r>
                      <a:endParaRPr lang="en-US" sz="2400" b="0" dirty="0">
                        <a:solidFill>
                          <a:schemeClr val="tx1"/>
                        </a:solidFill>
                        <a:latin typeface="Franklin Gothic Medium"/>
                      </a:endParaRPr>
                    </a:p>
                  </a:txBody>
                  <a:tcPr/>
                </a:tc>
                <a:tc>
                  <a:txBody>
                    <a:bodyPr/>
                    <a:lstStyle/>
                    <a:p>
                      <a:r>
                        <a:rPr lang="en-US" sz="2400" b="0" dirty="0" smtClean="0">
                          <a:solidFill>
                            <a:schemeClr val="tx1"/>
                          </a:solidFill>
                          <a:latin typeface="Franklin Gothic Medium"/>
                        </a:rPr>
                        <a:t>Phase begins</a:t>
                      </a:r>
                      <a:endParaRPr lang="en-US" sz="2400" b="0" dirty="0">
                        <a:solidFill>
                          <a:schemeClr val="tx1"/>
                        </a:solidFill>
                        <a:latin typeface="Franklin Gothic Medium"/>
                      </a:endParaRPr>
                    </a:p>
                  </a:txBody>
                  <a:tcPr/>
                </a:tc>
              </a:tr>
              <a:tr h="378460">
                <a:tc>
                  <a:txBody>
                    <a:bodyPr/>
                    <a:lstStyle/>
                    <a:p>
                      <a:r>
                        <a:rPr lang="en-US" sz="2400" b="0" dirty="0" smtClean="0">
                          <a:solidFill>
                            <a:schemeClr val="tx1"/>
                          </a:solidFill>
                          <a:latin typeface="Franklin Gothic Medium"/>
                        </a:rPr>
                        <a:t>Aug. 2011-June</a:t>
                      </a:r>
                      <a:r>
                        <a:rPr lang="en-US" sz="2400" b="0" baseline="0" dirty="0" smtClean="0">
                          <a:solidFill>
                            <a:schemeClr val="tx1"/>
                          </a:solidFill>
                          <a:latin typeface="Franklin Gothic Medium"/>
                        </a:rPr>
                        <a:t> 2012</a:t>
                      </a:r>
                      <a:endParaRPr lang="en-US" sz="2400" b="0" dirty="0">
                        <a:solidFill>
                          <a:schemeClr val="tx1"/>
                        </a:solidFill>
                        <a:latin typeface="Franklin Gothic Medium"/>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Franklin Gothic Medium"/>
                        </a:rPr>
                        <a:t>Development planning and analysis</a:t>
                      </a:r>
                    </a:p>
                  </a:txBody>
                  <a:tcPr/>
                </a:tc>
              </a:tr>
              <a:tr h="378460">
                <a:tc>
                  <a:txBody>
                    <a:bodyPr/>
                    <a:lstStyle/>
                    <a:p>
                      <a:r>
                        <a:rPr lang="en-US" sz="2400" dirty="0" smtClean="0">
                          <a:solidFill>
                            <a:schemeClr val="tx1"/>
                          </a:solidFill>
                          <a:latin typeface="Franklin Gothic Medium"/>
                        </a:rPr>
                        <a:t>Sep.</a:t>
                      </a:r>
                      <a:r>
                        <a:rPr lang="en-US" sz="2400" baseline="0" dirty="0" smtClean="0">
                          <a:solidFill>
                            <a:schemeClr val="tx1"/>
                          </a:solidFill>
                          <a:latin typeface="Franklin Gothic Medium"/>
                        </a:rPr>
                        <a:t> 2011-Oct. 2011</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Request</a:t>
                      </a:r>
                      <a:r>
                        <a:rPr lang="en-US" sz="2400" baseline="0" dirty="0" smtClean="0">
                          <a:solidFill>
                            <a:schemeClr val="tx1"/>
                          </a:solidFill>
                          <a:latin typeface="Franklin Gothic Medium"/>
                        </a:rPr>
                        <a:t> for Proposals issued</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Oct.</a:t>
                      </a:r>
                      <a:r>
                        <a:rPr lang="en-US" sz="2400" baseline="0" dirty="0" smtClean="0">
                          <a:solidFill>
                            <a:schemeClr val="tx1"/>
                          </a:solidFill>
                          <a:latin typeface="Franklin Gothic Medium"/>
                        </a:rPr>
                        <a:t> 2011</a:t>
                      </a:r>
                      <a:endParaRPr lang="en-US" sz="2400" dirty="0">
                        <a:solidFill>
                          <a:schemeClr val="tx1"/>
                        </a:solidFill>
                        <a:latin typeface="Franklin Gothic Medium"/>
                      </a:endParaRPr>
                    </a:p>
                  </a:txBody>
                  <a:tcPr/>
                </a:tc>
                <a:tc>
                  <a:txBody>
                    <a:bodyPr/>
                    <a:lstStyle/>
                    <a:p>
                      <a:r>
                        <a:rPr lang="en-US" sz="2400" smtClean="0">
                          <a:solidFill>
                            <a:schemeClr val="tx1"/>
                          </a:solidFill>
                          <a:latin typeface="Franklin Gothic Medium"/>
                        </a:rPr>
                        <a:t>Technical</a:t>
                      </a:r>
                      <a:r>
                        <a:rPr lang="en-US" sz="2400" baseline="0" smtClean="0">
                          <a:solidFill>
                            <a:schemeClr val="tx1"/>
                          </a:solidFill>
                          <a:latin typeface="Franklin Gothic Medium"/>
                        </a:rPr>
                        <a:t> planning meeting at UCSD</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July 2012</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Hudson </a:t>
                      </a:r>
                      <a:r>
                        <a:rPr lang="en-US" sz="2400" dirty="0" err="1" smtClean="0">
                          <a:solidFill>
                            <a:schemeClr val="tx1"/>
                          </a:solidFill>
                          <a:latin typeface="Franklin Gothic Medium"/>
                        </a:rPr>
                        <a:t>Molonglo</a:t>
                      </a:r>
                      <a:r>
                        <a:rPr lang="en-US" sz="2400" dirty="0" smtClean="0">
                          <a:solidFill>
                            <a:schemeClr val="tx1"/>
                          </a:solidFill>
                          <a:latin typeface="Franklin Gothic Medium"/>
                        </a:rPr>
                        <a:t> announced</a:t>
                      </a:r>
                      <a:r>
                        <a:rPr lang="en-US" sz="2400" baseline="0" dirty="0" smtClean="0">
                          <a:solidFill>
                            <a:schemeClr val="tx1"/>
                          </a:solidFill>
                          <a:latin typeface="Franklin Gothic Medium"/>
                        </a:rPr>
                        <a:t> as vendor</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July</a:t>
                      </a:r>
                      <a:r>
                        <a:rPr lang="en-US" sz="2400" baseline="0" dirty="0" smtClean="0">
                          <a:solidFill>
                            <a:schemeClr val="tx1"/>
                          </a:solidFill>
                          <a:latin typeface="Franklin Gothic Medium"/>
                        </a:rPr>
                        <a:t> 2012-July 2013</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Application development subcontract</a:t>
                      </a:r>
                      <a:endParaRPr lang="en-US" sz="2400" baseline="0" dirty="0" smtClean="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Sep.</a:t>
                      </a:r>
                      <a:r>
                        <a:rPr lang="en-US" sz="2400" baseline="0" dirty="0" smtClean="0">
                          <a:solidFill>
                            <a:schemeClr val="tx1"/>
                          </a:solidFill>
                          <a:latin typeface="Franklin Gothic Medium"/>
                        </a:rPr>
                        <a:t> 2012-Aug 2013</a:t>
                      </a:r>
                      <a:endParaRPr lang="en-US" sz="2400" dirty="0">
                        <a:solidFill>
                          <a:schemeClr val="tx1"/>
                        </a:solidFill>
                        <a:latin typeface="Franklin Gothic Medium"/>
                      </a:endParaRPr>
                    </a:p>
                  </a:txBody>
                  <a:tcPr/>
                </a:tc>
                <a:tc>
                  <a:txBody>
                    <a:bodyPr/>
                    <a:lstStyle/>
                    <a:p>
                      <a:r>
                        <a:rPr lang="en-US" sz="2400" baseline="0" dirty="0" smtClean="0">
                          <a:solidFill>
                            <a:schemeClr val="tx1"/>
                          </a:solidFill>
                          <a:latin typeface="Franklin Gothic Medium"/>
                        </a:rPr>
                        <a:t>Development of migration tools</a:t>
                      </a:r>
                    </a:p>
                  </a:txBody>
                  <a:tcPr/>
                </a:tc>
              </a:tr>
              <a:tr h="378460">
                <a:tc>
                  <a:txBody>
                    <a:bodyPr/>
                    <a:lstStyle/>
                    <a:p>
                      <a:r>
                        <a:rPr lang="en-US" sz="2400" dirty="0" smtClean="0">
                          <a:solidFill>
                            <a:schemeClr val="tx1"/>
                          </a:solidFill>
                          <a:latin typeface="Franklin Gothic Medium"/>
                        </a:rPr>
                        <a:t>July</a:t>
                      </a:r>
                      <a:r>
                        <a:rPr lang="en-US" sz="2400" baseline="0" dirty="0" smtClean="0">
                          <a:solidFill>
                            <a:schemeClr val="tx1"/>
                          </a:solidFill>
                          <a:latin typeface="Franklin Gothic Medium"/>
                        </a:rPr>
                        <a:t> 2013-Aug 2013</a:t>
                      </a:r>
                      <a:endParaRPr lang="en-US" sz="2400" dirty="0">
                        <a:solidFill>
                          <a:schemeClr val="tx1"/>
                        </a:solidFill>
                        <a:latin typeface="Franklin Gothic Medium"/>
                      </a:endParaRPr>
                    </a:p>
                  </a:txBody>
                  <a:tcPr/>
                </a:tc>
                <a:tc>
                  <a:txBody>
                    <a:bodyPr/>
                    <a:lstStyle/>
                    <a:p>
                      <a:r>
                        <a:rPr lang="en-US" sz="2400" baseline="0" dirty="0" smtClean="0">
                          <a:solidFill>
                            <a:schemeClr val="tx1"/>
                          </a:solidFill>
                          <a:latin typeface="Franklin Gothic Medium"/>
                        </a:rPr>
                        <a:t>Development of XSLT </a:t>
                      </a:r>
                      <a:r>
                        <a:rPr lang="en-US" sz="2400" baseline="0" dirty="0" err="1" smtClean="0">
                          <a:solidFill>
                            <a:schemeClr val="tx1"/>
                          </a:solidFill>
                          <a:latin typeface="Franklin Gothic Medium"/>
                        </a:rPr>
                        <a:t>stylesheets</a:t>
                      </a:r>
                      <a:endParaRPr lang="en-US" sz="2400" baseline="0" dirty="0" smtClean="0">
                        <a:solidFill>
                          <a:schemeClr val="tx1"/>
                        </a:solidFill>
                        <a:latin typeface="Franklin Gothic Medium"/>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Development Planning/Analysis</a:t>
            </a:r>
            <a:endParaRPr lang="en-US" b="1" dirty="0">
              <a:solidFill>
                <a:srgbClr val="0070C0"/>
              </a:solidFill>
            </a:endParaRPr>
          </a:p>
        </p:txBody>
      </p:sp>
      <p:sp>
        <p:nvSpPr>
          <p:cNvPr id="3" name="Content Placeholder 2"/>
          <p:cNvSpPr>
            <a:spLocks noGrp="1"/>
          </p:cNvSpPr>
          <p:nvPr>
            <p:ph idx="1"/>
          </p:nvPr>
        </p:nvSpPr>
        <p:spPr/>
        <p:txBody>
          <a:bodyPr/>
          <a:lstStyle/>
          <a:p>
            <a:pPr>
              <a:spcBef>
                <a:spcPts val="0"/>
              </a:spcBef>
              <a:spcAft>
                <a:spcPts val="1800"/>
              </a:spcAft>
            </a:pPr>
            <a:r>
              <a:rPr lang="en-US" sz="2800" dirty="0" smtClean="0"/>
              <a:t>Primary area of emphasis for first year of development phase</a:t>
            </a:r>
          </a:p>
          <a:p>
            <a:pPr>
              <a:spcBef>
                <a:spcPts val="0"/>
              </a:spcBef>
              <a:spcAft>
                <a:spcPts val="1800"/>
              </a:spcAft>
            </a:pPr>
            <a:r>
              <a:rPr lang="en-US" sz="2800" dirty="0" smtClean="0"/>
              <a:t>Specification analysis and revision</a:t>
            </a:r>
          </a:p>
          <a:p>
            <a:pPr>
              <a:spcBef>
                <a:spcPts val="0"/>
              </a:spcBef>
              <a:spcAft>
                <a:spcPts val="1800"/>
              </a:spcAft>
            </a:pPr>
            <a:r>
              <a:rPr lang="en-US" sz="2800" dirty="0" smtClean="0"/>
              <a:t>Creation and iterative revision of draft data models, object workflow, and position statements</a:t>
            </a:r>
          </a:p>
          <a:p>
            <a:pPr>
              <a:spcBef>
                <a:spcPts val="0"/>
              </a:spcBef>
              <a:spcAft>
                <a:spcPts val="1800"/>
              </a:spcAft>
            </a:pPr>
            <a:r>
              <a:rPr lang="en-US" sz="2800" dirty="0" smtClean="0"/>
              <a:t>Guiding principle: focus on functional needs and avoid specific technical solutions</a:t>
            </a:r>
            <a:endParaRPr lang="en-US" sz="2800" u="sng" dirty="0" smtClean="0"/>
          </a:p>
        </p:txBody>
      </p:sp>
    </p:spTree>
    <p:extLst>
      <p:ext uri="{BB962C8B-B14F-4D97-AF65-F5344CB8AC3E}">
        <p14:creationId xmlns:p14="http://schemas.microsoft.com/office/powerpoint/2010/main" val="29500787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cs typeface="Franklin Gothic Medium"/>
              </a:rPr>
              <a:t>Development Cycles</a:t>
            </a:r>
            <a:endParaRPr lang="en-US" b="1" dirty="0">
              <a:solidFill>
                <a:srgbClr val="0070C0"/>
              </a:solidFill>
              <a:cs typeface="Franklin Gothic Medium"/>
            </a:endParaRPr>
          </a:p>
        </p:txBody>
      </p:sp>
      <p:sp>
        <p:nvSpPr>
          <p:cNvPr id="5" name="Right Arrow 4"/>
          <p:cNvSpPr/>
          <p:nvPr/>
        </p:nvSpPr>
        <p:spPr>
          <a:xfrm>
            <a:off x="457202" y="1371600"/>
            <a:ext cx="8229595" cy="4876800"/>
          </a:xfrm>
          <a:prstGeom prst="rightArrow">
            <a:avLst/>
          </a:pr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459460" y="2834640"/>
            <a:ext cx="1316012" cy="1950720"/>
            <a:chOff x="2260" y="1463040"/>
            <a:chExt cx="1316012" cy="1950720"/>
          </a:xfrm>
          <a:solidFill>
            <a:srgbClr val="0070C0"/>
          </a:solidFill>
        </p:grpSpPr>
        <p:sp>
          <p:nvSpPr>
            <p:cNvPr id="22" name="Rounded Rectangle 21"/>
            <p:cNvSpPr/>
            <p:nvPr/>
          </p:nvSpPr>
          <p:spPr>
            <a:xfrm>
              <a:off x="2260" y="1463040"/>
              <a:ext cx="1316012" cy="1950720"/>
            </a:xfrm>
            <a:prstGeom prst="roundRect">
              <a:avLst/>
            </a:prstGeom>
            <a:grpFill/>
            <a:ln>
              <a:solidFill>
                <a:srgbClr val="0070C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3" name="Rounded Rectangle 5"/>
            <p:cNvSpPr/>
            <p:nvPr/>
          </p:nvSpPr>
          <p:spPr>
            <a:xfrm>
              <a:off x="66502" y="1527282"/>
              <a:ext cx="1187528" cy="1822236"/>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800" kern="1200" dirty="0" smtClean="0">
                  <a:latin typeface="Franklin Gothic Medium"/>
                  <a:cs typeface="Franklin Gothic Medium"/>
                </a:rPr>
                <a:t>0.1</a:t>
              </a:r>
            </a:p>
            <a:p>
              <a:pPr lvl="0" algn="ctr" defTabSz="577850">
                <a:lnSpc>
                  <a:spcPct val="90000"/>
                </a:lnSpc>
                <a:spcBef>
                  <a:spcPct val="0"/>
                </a:spcBef>
                <a:spcAft>
                  <a:spcPct val="35000"/>
                </a:spcAft>
              </a:pPr>
              <a:r>
                <a:rPr lang="en-US" sz="1300" kern="1200" dirty="0" smtClean="0">
                  <a:latin typeface="Franklin Gothic Medium"/>
                  <a:cs typeface="Franklin Gothic Medium"/>
                </a:rPr>
                <a:t/>
              </a:r>
              <a:br>
                <a:rPr lang="en-US" sz="1300" kern="1200" dirty="0" smtClean="0">
                  <a:latin typeface="Franklin Gothic Medium"/>
                  <a:cs typeface="Franklin Gothic Medium"/>
                </a:rPr>
              </a:br>
              <a:r>
                <a:rPr lang="en-US" sz="1300" kern="1200" dirty="0" smtClean="0">
                  <a:latin typeface="Franklin Gothic Medium"/>
                  <a:cs typeface="Franklin Gothic Medium"/>
                </a:rPr>
                <a:t>Basic front &amp; back end infrastructure </a:t>
              </a:r>
            </a:p>
            <a:p>
              <a:pPr lvl="0" algn="ctr" defTabSz="577850">
                <a:lnSpc>
                  <a:spcPct val="90000"/>
                </a:lnSpc>
                <a:spcBef>
                  <a:spcPct val="0"/>
                </a:spcBef>
                <a:spcAft>
                  <a:spcPct val="35000"/>
                </a:spcAft>
              </a:pPr>
              <a:r>
                <a:rPr lang="en-US" sz="1300" kern="1200" dirty="0" smtClean="0">
                  <a:latin typeface="Franklin Gothic Medium"/>
                  <a:cs typeface="Franklin Gothic Medium"/>
                </a:rPr>
                <a:t/>
              </a:r>
              <a:br>
                <a:rPr lang="en-US" sz="1300" kern="1200" dirty="0" smtClean="0">
                  <a:latin typeface="Franklin Gothic Medium"/>
                  <a:cs typeface="Franklin Gothic Medium"/>
                </a:rPr>
              </a:br>
              <a:r>
                <a:rPr lang="en-US" sz="1300" kern="1200" dirty="0" smtClean="0">
                  <a:latin typeface="Franklin Gothic Medium"/>
                  <a:cs typeface="Franklin Gothic Medium"/>
                </a:rPr>
                <a:t>(July-Aug)</a:t>
              </a:r>
              <a:endParaRPr lang="en-US" sz="1300" kern="1200" dirty="0">
                <a:latin typeface="Franklin Gothic Medium"/>
                <a:cs typeface="Franklin Gothic Medium"/>
              </a:endParaRPr>
            </a:p>
          </p:txBody>
        </p:sp>
      </p:grpSp>
      <p:grpSp>
        <p:nvGrpSpPr>
          <p:cNvPr id="7" name="Group 6"/>
          <p:cNvGrpSpPr/>
          <p:nvPr/>
        </p:nvGrpSpPr>
        <p:grpSpPr>
          <a:xfrm>
            <a:off x="1841273" y="2834640"/>
            <a:ext cx="1316012" cy="1950720"/>
            <a:chOff x="1384073" y="1463040"/>
            <a:chExt cx="1316012" cy="1950720"/>
          </a:xfrm>
          <a:solidFill>
            <a:srgbClr val="0070C0"/>
          </a:solidFill>
        </p:grpSpPr>
        <p:sp>
          <p:nvSpPr>
            <p:cNvPr id="20" name="Rounded Rectangle 19"/>
            <p:cNvSpPr/>
            <p:nvPr/>
          </p:nvSpPr>
          <p:spPr>
            <a:xfrm>
              <a:off x="1384073" y="1463040"/>
              <a:ext cx="1316012" cy="1950720"/>
            </a:xfrm>
            <a:prstGeom prst="roundRect">
              <a:avLst/>
            </a:prstGeom>
            <a:grpFill/>
            <a:ln>
              <a:solidFill>
                <a:srgbClr val="0070C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Rounded Rectangle 7"/>
            <p:cNvSpPr/>
            <p:nvPr/>
          </p:nvSpPr>
          <p:spPr>
            <a:xfrm>
              <a:off x="1448315" y="1527282"/>
              <a:ext cx="1187528" cy="1822236"/>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800" kern="1200" dirty="0" smtClean="0">
                  <a:latin typeface="Franklin Gothic Medium"/>
                  <a:cs typeface="Franklin Gothic Medium"/>
                </a:rPr>
                <a:t>0.2</a:t>
              </a:r>
            </a:p>
            <a:p>
              <a:pPr lvl="0" algn="ctr" defTabSz="577850">
                <a:lnSpc>
                  <a:spcPct val="90000"/>
                </a:lnSpc>
                <a:spcBef>
                  <a:spcPct val="0"/>
                </a:spcBef>
                <a:spcAft>
                  <a:spcPct val="35000"/>
                </a:spcAft>
              </a:pPr>
              <a:r>
                <a:rPr lang="en-US" sz="1300" kern="1200" dirty="0" smtClean="0">
                  <a:latin typeface="Franklin Gothic Medium"/>
                  <a:cs typeface="Franklin Gothic Medium"/>
                </a:rPr>
                <a:t>API, record editing, authentication, import/export prototypes</a:t>
              </a:r>
            </a:p>
            <a:p>
              <a:pPr lvl="0" algn="ctr" defTabSz="577850">
                <a:lnSpc>
                  <a:spcPct val="90000"/>
                </a:lnSpc>
                <a:spcBef>
                  <a:spcPct val="0"/>
                </a:spcBef>
                <a:spcAft>
                  <a:spcPct val="35000"/>
                </a:spcAft>
              </a:pPr>
              <a:r>
                <a:rPr lang="en-US" sz="1300" kern="1200" dirty="0" smtClean="0">
                  <a:latin typeface="Franklin Gothic Medium"/>
                  <a:cs typeface="Franklin Gothic Medium"/>
                </a:rPr>
                <a:t>(Sept-Oct)</a:t>
              </a:r>
              <a:endParaRPr lang="en-US" sz="1300" kern="1200" dirty="0">
                <a:latin typeface="Franklin Gothic Medium"/>
                <a:cs typeface="Franklin Gothic Medium"/>
              </a:endParaRPr>
            </a:p>
          </p:txBody>
        </p:sp>
      </p:grpSp>
      <p:grpSp>
        <p:nvGrpSpPr>
          <p:cNvPr id="8" name="Group 7"/>
          <p:cNvGrpSpPr/>
          <p:nvPr/>
        </p:nvGrpSpPr>
        <p:grpSpPr>
          <a:xfrm>
            <a:off x="3223086" y="2834640"/>
            <a:ext cx="1316012" cy="1950720"/>
            <a:chOff x="2765886" y="1463040"/>
            <a:chExt cx="1316012" cy="1950720"/>
          </a:xfrm>
          <a:solidFill>
            <a:srgbClr val="0070C0"/>
          </a:solidFill>
        </p:grpSpPr>
        <p:sp>
          <p:nvSpPr>
            <p:cNvPr id="18" name="Rounded Rectangle 17"/>
            <p:cNvSpPr/>
            <p:nvPr/>
          </p:nvSpPr>
          <p:spPr>
            <a:xfrm>
              <a:off x="2765886" y="1463040"/>
              <a:ext cx="1316012" cy="1950720"/>
            </a:xfrm>
            <a:prstGeom prst="roundRect">
              <a:avLst/>
            </a:prstGeom>
            <a:grpFill/>
            <a:ln>
              <a:solidFill>
                <a:srgbClr val="0070C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9" name="Rounded Rectangle 9"/>
            <p:cNvSpPr/>
            <p:nvPr/>
          </p:nvSpPr>
          <p:spPr>
            <a:xfrm>
              <a:off x="2830128" y="1527282"/>
              <a:ext cx="1187528" cy="1822236"/>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800" kern="1200" dirty="0" smtClean="0">
                  <a:latin typeface="Franklin Gothic Medium"/>
                  <a:cs typeface="Franklin Gothic Medium"/>
                </a:rPr>
                <a:t>0.3</a:t>
              </a:r>
            </a:p>
            <a:p>
              <a:pPr lvl="0" algn="ctr" defTabSz="577850">
                <a:lnSpc>
                  <a:spcPct val="90000"/>
                </a:lnSpc>
                <a:spcBef>
                  <a:spcPct val="0"/>
                </a:spcBef>
                <a:spcAft>
                  <a:spcPct val="35000"/>
                </a:spcAft>
              </a:pPr>
              <a:r>
                <a:rPr lang="en-US" sz="1300" kern="1200" dirty="0" smtClean="0">
                  <a:latin typeface="Franklin Gothic Medium"/>
                  <a:cs typeface="Franklin Gothic Medium"/>
                </a:rPr>
                <a:t/>
              </a:r>
              <a:br>
                <a:rPr lang="en-US" sz="1300" kern="1200" dirty="0" smtClean="0">
                  <a:latin typeface="Franklin Gothic Medium"/>
                  <a:cs typeface="Franklin Gothic Medium"/>
                </a:rPr>
              </a:br>
              <a:r>
                <a:rPr lang="en-US" sz="1300" kern="1200" dirty="0" smtClean="0">
                  <a:latin typeface="Franklin Gothic Medium"/>
                  <a:cs typeface="Franklin Gothic Medium"/>
                </a:rPr>
                <a:t>Workflow, search, EAD import/export</a:t>
              </a:r>
            </a:p>
            <a:p>
              <a:pPr lvl="0" algn="ctr" defTabSz="577850">
                <a:lnSpc>
                  <a:spcPct val="90000"/>
                </a:lnSpc>
                <a:spcBef>
                  <a:spcPct val="0"/>
                </a:spcBef>
                <a:spcAft>
                  <a:spcPct val="35000"/>
                </a:spcAft>
              </a:pPr>
              <a:r>
                <a:rPr lang="en-US" sz="1300" kern="1200" dirty="0" smtClean="0">
                  <a:latin typeface="Franklin Gothic Medium"/>
                  <a:cs typeface="Franklin Gothic Medium"/>
                </a:rPr>
                <a:t> </a:t>
              </a:r>
              <a:br>
                <a:rPr lang="en-US" sz="1300" kern="1200" dirty="0" smtClean="0">
                  <a:latin typeface="Franklin Gothic Medium"/>
                  <a:cs typeface="Franklin Gothic Medium"/>
                </a:rPr>
              </a:br>
              <a:r>
                <a:rPr lang="en-US" sz="1300" kern="1200" dirty="0" smtClean="0">
                  <a:latin typeface="Franklin Gothic Medium"/>
                  <a:cs typeface="Franklin Gothic Medium"/>
                </a:rPr>
                <a:t>(Nov-Dec)</a:t>
              </a:r>
              <a:endParaRPr lang="en-US" sz="1300" kern="1200" dirty="0">
                <a:latin typeface="Franklin Gothic Medium"/>
                <a:cs typeface="Franklin Gothic Medium"/>
              </a:endParaRPr>
            </a:p>
          </p:txBody>
        </p:sp>
      </p:grpSp>
      <p:grpSp>
        <p:nvGrpSpPr>
          <p:cNvPr id="9" name="Group 8"/>
          <p:cNvGrpSpPr/>
          <p:nvPr/>
        </p:nvGrpSpPr>
        <p:grpSpPr>
          <a:xfrm>
            <a:off x="4604900" y="2834640"/>
            <a:ext cx="1316012" cy="1950720"/>
            <a:chOff x="4147700" y="1463040"/>
            <a:chExt cx="1316012" cy="1950720"/>
          </a:xfrm>
          <a:solidFill>
            <a:srgbClr val="0070C0"/>
          </a:solidFill>
        </p:grpSpPr>
        <p:sp>
          <p:nvSpPr>
            <p:cNvPr id="16" name="Rounded Rectangle 15"/>
            <p:cNvSpPr/>
            <p:nvPr/>
          </p:nvSpPr>
          <p:spPr>
            <a:xfrm>
              <a:off x="4147700" y="1463040"/>
              <a:ext cx="1316012" cy="1950720"/>
            </a:xfrm>
            <a:prstGeom prst="roundRect">
              <a:avLst/>
            </a:prstGeom>
            <a:grpFill/>
            <a:ln>
              <a:solidFill>
                <a:srgbClr val="0070C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7" name="Rounded Rectangle 11"/>
            <p:cNvSpPr/>
            <p:nvPr/>
          </p:nvSpPr>
          <p:spPr>
            <a:xfrm>
              <a:off x="4211942" y="1527282"/>
              <a:ext cx="1187528" cy="1822236"/>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800" kern="1200" dirty="0" smtClean="0">
                  <a:latin typeface="Franklin Gothic Medium"/>
                  <a:cs typeface="Franklin Gothic Medium"/>
                </a:rPr>
                <a:t>0.4</a:t>
              </a:r>
            </a:p>
            <a:p>
              <a:pPr lvl="0" algn="ctr" defTabSz="577850">
                <a:lnSpc>
                  <a:spcPct val="90000"/>
                </a:lnSpc>
                <a:spcBef>
                  <a:spcPct val="0"/>
                </a:spcBef>
                <a:spcAft>
                  <a:spcPct val="35000"/>
                </a:spcAft>
              </a:pPr>
              <a:r>
                <a:rPr lang="en-US" sz="1300" kern="1200" dirty="0" smtClean="0">
                  <a:latin typeface="Franklin Gothic Medium"/>
                  <a:cs typeface="Franklin Gothic Medium"/>
                </a:rPr>
                <a:t/>
              </a:r>
              <a:br>
                <a:rPr lang="en-US" sz="1300" kern="1200" dirty="0" smtClean="0">
                  <a:latin typeface="Franklin Gothic Medium"/>
                  <a:cs typeface="Franklin Gothic Medium"/>
                </a:rPr>
              </a:br>
              <a:r>
                <a:rPr lang="en-US" sz="1300" kern="1200" dirty="0" smtClean="0">
                  <a:latin typeface="Franklin Gothic Medium"/>
                  <a:cs typeface="Franklin Gothic Medium"/>
                </a:rPr>
                <a:t>All required import/export, UI </a:t>
              </a:r>
              <a:r>
                <a:rPr lang="en-US" sz="1300" kern="1200" dirty="0" err="1" smtClean="0">
                  <a:latin typeface="Franklin Gothic Medium"/>
                  <a:cs typeface="Franklin Gothic Medium"/>
                </a:rPr>
                <a:t>templating</a:t>
              </a:r>
              <a:r>
                <a:rPr lang="en-US" sz="1300" kern="1200" dirty="0" smtClean="0">
                  <a:latin typeface="Franklin Gothic Medium"/>
                  <a:cs typeface="Franklin Gothic Medium"/>
                </a:rPr>
                <a:t>,  customization </a:t>
              </a:r>
            </a:p>
            <a:p>
              <a:pPr lvl="0" algn="ctr" defTabSz="577850">
                <a:lnSpc>
                  <a:spcPct val="90000"/>
                </a:lnSpc>
                <a:spcBef>
                  <a:spcPct val="0"/>
                </a:spcBef>
                <a:spcAft>
                  <a:spcPct val="35000"/>
                </a:spcAft>
              </a:pPr>
              <a:r>
                <a:rPr lang="en-US" sz="1300" kern="1200" dirty="0" smtClean="0">
                  <a:latin typeface="Franklin Gothic Medium"/>
                  <a:cs typeface="Franklin Gothic Medium"/>
                </a:rPr>
                <a:t>(Jan-Feb)</a:t>
              </a:r>
              <a:endParaRPr lang="en-US" sz="1300" kern="1200" dirty="0">
                <a:latin typeface="Franklin Gothic Medium"/>
                <a:cs typeface="Franklin Gothic Medium"/>
              </a:endParaRPr>
            </a:p>
          </p:txBody>
        </p:sp>
      </p:grpSp>
      <p:grpSp>
        <p:nvGrpSpPr>
          <p:cNvPr id="10" name="Group 9"/>
          <p:cNvGrpSpPr/>
          <p:nvPr/>
        </p:nvGrpSpPr>
        <p:grpSpPr>
          <a:xfrm>
            <a:off x="5986713" y="2834640"/>
            <a:ext cx="1316012" cy="1950720"/>
            <a:chOff x="5529513" y="1463040"/>
            <a:chExt cx="1316012" cy="1950720"/>
          </a:xfrm>
          <a:solidFill>
            <a:srgbClr val="0070C0"/>
          </a:solidFill>
        </p:grpSpPr>
        <p:sp>
          <p:nvSpPr>
            <p:cNvPr id="14" name="Rounded Rectangle 13"/>
            <p:cNvSpPr/>
            <p:nvPr/>
          </p:nvSpPr>
          <p:spPr>
            <a:xfrm>
              <a:off x="5529513" y="1463040"/>
              <a:ext cx="1316012" cy="1950720"/>
            </a:xfrm>
            <a:prstGeom prst="roundRect">
              <a:avLst/>
            </a:prstGeom>
            <a:grpFill/>
            <a:ln>
              <a:solidFill>
                <a:srgbClr val="0070C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5" name="Rounded Rectangle 13"/>
            <p:cNvSpPr/>
            <p:nvPr/>
          </p:nvSpPr>
          <p:spPr>
            <a:xfrm>
              <a:off x="5593755" y="1527282"/>
              <a:ext cx="1187528" cy="1822236"/>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800" kern="1200" dirty="0" smtClean="0">
                  <a:solidFill>
                    <a:schemeClr val="bg1"/>
                  </a:solidFill>
                  <a:latin typeface="Franklin Gothic Medium"/>
                  <a:cs typeface="Franklin Gothic Medium"/>
                </a:rPr>
                <a:t>0.5</a:t>
              </a:r>
              <a:endParaRPr lang="en-US" sz="1300" dirty="0">
                <a:solidFill>
                  <a:schemeClr val="bg1"/>
                </a:solidFill>
                <a:latin typeface="Franklin Gothic Medium"/>
                <a:cs typeface="Franklin Gothic Medium"/>
              </a:endParaRPr>
            </a:p>
            <a:p>
              <a:pPr lvl="0" algn="ctr" defTabSz="577850">
                <a:lnSpc>
                  <a:spcPct val="90000"/>
                </a:lnSpc>
                <a:spcBef>
                  <a:spcPct val="0"/>
                </a:spcBef>
                <a:spcAft>
                  <a:spcPct val="35000"/>
                </a:spcAft>
              </a:pPr>
              <a:r>
                <a:rPr lang="en-US" sz="1300" kern="1200" dirty="0" smtClean="0">
                  <a:solidFill>
                    <a:schemeClr val="bg1"/>
                  </a:solidFill>
                  <a:latin typeface="Franklin Gothic Medium"/>
                  <a:cs typeface="Franklin Gothic Medium"/>
                </a:rPr>
                <a:t/>
              </a:r>
              <a:br>
                <a:rPr lang="en-US" sz="1300" kern="1200" dirty="0" smtClean="0">
                  <a:solidFill>
                    <a:schemeClr val="bg1"/>
                  </a:solidFill>
                  <a:latin typeface="Franklin Gothic Medium"/>
                  <a:cs typeface="Franklin Gothic Medium"/>
                </a:rPr>
              </a:br>
              <a:r>
                <a:rPr lang="en-US" sz="1300" kern="1200" dirty="0" smtClean="0">
                  <a:solidFill>
                    <a:schemeClr val="bg1"/>
                  </a:solidFill>
                  <a:latin typeface="Franklin Gothic Medium"/>
                  <a:cs typeface="Franklin Gothic Medium"/>
                </a:rPr>
                <a:t>Repository management workflow, user management</a:t>
              </a:r>
              <a:endParaRPr lang="en-US" sz="1300" dirty="0">
                <a:solidFill>
                  <a:schemeClr val="bg1"/>
                </a:solidFill>
                <a:latin typeface="Franklin Gothic Medium"/>
                <a:cs typeface="Franklin Gothic Medium"/>
              </a:endParaRPr>
            </a:p>
            <a:p>
              <a:pPr lvl="0" algn="ctr" defTabSz="577850">
                <a:lnSpc>
                  <a:spcPct val="90000"/>
                </a:lnSpc>
                <a:spcBef>
                  <a:spcPct val="0"/>
                </a:spcBef>
                <a:spcAft>
                  <a:spcPct val="35000"/>
                </a:spcAft>
              </a:pPr>
              <a:r>
                <a:rPr lang="en-US" sz="1300" kern="1200" dirty="0" smtClean="0">
                  <a:solidFill>
                    <a:schemeClr val="bg1"/>
                  </a:solidFill>
                  <a:latin typeface="Franklin Gothic Medium"/>
                  <a:cs typeface="Franklin Gothic Medium"/>
                </a:rPr>
                <a:t>(Mar-Apr)</a:t>
              </a:r>
              <a:endParaRPr lang="en-US" sz="1300" kern="1200" dirty="0">
                <a:solidFill>
                  <a:schemeClr val="bg1"/>
                </a:solidFill>
                <a:latin typeface="Franklin Gothic Medium"/>
                <a:cs typeface="Franklin Gothic Medium"/>
              </a:endParaRPr>
            </a:p>
          </p:txBody>
        </p:sp>
      </p:grpSp>
      <p:grpSp>
        <p:nvGrpSpPr>
          <p:cNvPr id="11" name="Group 10"/>
          <p:cNvGrpSpPr/>
          <p:nvPr/>
        </p:nvGrpSpPr>
        <p:grpSpPr>
          <a:xfrm>
            <a:off x="7368526" y="2834640"/>
            <a:ext cx="1316012" cy="1950720"/>
            <a:chOff x="6911326" y="1463040"/>
            <a:chExt cx="1316012" cy="1950720"/>
          </a:xfrm>
          <a:solidFill>
            <a:srgbClr val="0070C0"/>
          </a:solidFill>
        </p:grpSpPr>
        <p:sp>
          <p:nvSpPr>
            <p:cNvPr id="12" name="Rounded Rectangle 11"/>
            <p:cNvSpPr/>
            <p:nvPr/>
          </p:nvSpPr>
          <p:spPr>
            <a:xfrm>
              <a:off x="6911326" y="1463040"/>
              <a:ext cx="1316012" cy="1950720"/>
            </a:xfrm>
            <a:prstGeom prst="roundRect">
              <a:avLst/>
            </a:prstGeom>
            <a:grpFill/>
            <a:ln>
              <a:solidFill>
                <a:srgbClr val="0070C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3" name="Rounded Rectangle 15"/>
            <p:cNvSpPr/>
            <p:nvPr/>
          </p:nvSpPr>
          <p:spPr>
            <a:xfrm>
              <a:off x="6975568" y="1527282"/>
              <a:ext cx="1187528" cy="1822236"/>
            </a:xfrm>
            <a:prstGeom prst="rect">
              <a:avLst/>
            </a:prstGeom>
            <a:grpFill/>
            <a:ln>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800" kern="1200" dirty="0" smtClean="0">
                  <a:latin typeface="Franklin Gothic Medium"/>
                  <a:cs typeface="Franklin Gothic Medium"/>
                </a:rPr>
                <a:t>0.6</a:t>
              </a:r>
            </a:p>
            <a:p>
              <a:pPr lvl="0" algn="ctr" defTabSz="577850">
                <a:lnSpc>
                  <a:spcPct val="90000"/>
                </a:lnSpc>
                <a:spcBef>
                  <a:spcPct val="0"/>
                </a:spcBef>
                <a:spcAft>
                  <a:spcPct val="35000"/>
                </a:spcAft>
              </a:pPr>
              <a:r>
                <a:rPr lang="en-US" sz="1300" kern="1200" dirty="0" smtClean="0">
                  <a:latin typeface="Franklin Gothic Medium"/>
                  <a:cs typeface="Franklin Gothic Medium"/>
                </a:rPr>
                <a:t/>
              </a:r>
              <a:br>
                <a:rPr lang="en-US" sz="1300" kern="1200" dirty="0" smtClean="0">
                  <a:latin typeface="Franklin Gothic Medium"/>
                  <a:cs typeface="Franklin Gothic Medium"/>
                </a:rPr>
              </a:br>
              <a:r>
                <a:rPr lang="en-US" sz="1300" kern="1200" dirty="0" smtClean="0">
                  <a:latin typeface="Franklin Gothic Medium"/>
                  <a:cs typeface="Franklin Gothic Medium"/>
                </a:rPr>
                <a:t>Full application testing, beta release</a:t>
              </a:r>
            </a:p>
            <a:p>
              <a:pPr lvl="0" algn="ctr" defTabSz="577850">
                <a:lnSpc>
                  <a:spcPct val="90000"/>
                </a:lnSpc>
                <a:spcBef>
                  <a:spcPct val="0"/>
                </a:spcBef>
                <a:spcAft>
                  <a:spcPct val="35000"/>
                </a:spcAft>
              </a:pPr>
              <a:r>
                <a:rPr lang="en-US" sz="1300" kern="1200" dirty="0" smtClean="0">
                  <a:latin typeface="Franklin Gothic Medium"/>
                  <a:cs typeface="Franklin Gothic Medium"/>
                </a:rPr>
                <a:t/>
              </a:r>
              <a:br>
                <a:rPr lang="en-US" sz="1300" kern="1200" dirty="0" smtClean="0">
                  <a:latin typeface="Franklin Gothic Medium"/>
                  <a:cs typeface="Franklin Gothic Medium"/>
                </a:rPr>
              </a:br>
              <a:r>
                <a:rPr lang="en-US" sz="1300" kern="1200" dirty="0" smtClean="0">
                  <a:latin typeface="Franklin Gothic Medium"/>
                  <a:cs typeface="Franklin Gothic Medium"/>
                </a:rPr>
                <a:t>(May-July)</a:t>
              </a:r>
              <a:endParaRPr lang="en-US" sz="1300" kern="1200" dirty="0">
                <a:latin typeface="Franklin Gothic Medium"/>
                <a:cs typeface="Franklin Gothic Medium"/>
              </a:endParaRPr>
            </a:p>
          </p:txBody>
        </p:sp>
      </p:grpSp>
    </p:spTree>
    <p:extLst>
      <p:ext uri="{BB962C8B-B14F-4D97-AF65-F5344CB8AC3E}">
        <p14:creationId xmlns:p14="http://schemas.microsoft.com/office/powerpoint/2010/main" val="39632696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Application Release History</a:t>
            </a:r>
            <a:endParaRPr lang="en-US" b="1" dirty="0">
              <a:solidFill>
                <a:srgbClr val="0070C0"/>
              </a:solidFill>
            </a:endParaRPr>
          </a:p>
        </p:txBody>
      </p:sp>
      <p:sp>
        <p:nvSpPr>
          <p:cNvPr id="3" name="Content Placeholder 2"/>
          <p:cNvSpPr>
            <a:spLocks noGrp="1"/>
          </p:cNvSpPr>
          <p:nvPr>
            <p:ph idx="1"/>
          </p:nvPr>
        </p:nvSpPr>
        <p:spPr/>
        <p:txBody>
          <a:bodyPr/>
          <a:lstStyle/>
          <a:p>
            <a:pPr>
              <a:spcBef>
                <a:spcPts val="0"/>
              </a:spcBef>
              <a:spcAft>
                <a:spcPts val="1800"/>
              </a:spcAft>
            </a:pPr>
            <a:r>
              <a:rPr lang="en-US" sz="2800" dirty="0" smtClean="0"/>
              <a:t>0.6.2 (July 23, 2013)</a:t>
            </a:r>
          </a:p>
          <a:p>
            <a:pPr>
              <a:spcBef>
                <a:spcPts val="0"/>
              </a:spcBef>
              <a:spcAft>
                <a:spcPts val="1800"/>
              </a:spcAft>
            </a:pPr>
            <a:r>
              <a:rPr lang="en-US" sz="2800" dirty="0" smtClean="0"/>
              <a:t>0.5.0 (April 29, 2013)</a:t>
            </a:r>
          </a:p>
          <a:p>
            <a:pPr>
              <a:spcBef>
                <a:spcPts val="0"/>
              </a:spcBef>
              <a:spcAft>
                <a:spcPts val="1800"/>
              </a:spcAft>
            </a:pPr>
            <a:r>
              <a:rPr lang="en-US" sz="2800" dirty="0" smtClean="0"/>
              <a:t>0.4.0 (March 4, 2013)</a:t>
            </a:r>
          </a:p>
          <a:p>
            <a:pPr>
              <a:spcBef>
                <a:spcPts val="0"/>
              </a:spcBef>
              <a:spcAft>
                <a:spcPts val="1800"/>
              </a:spcAft>
            </a:pPr>
            <a:r>
              <a:rPr lang="en-US" sz="2800" dirty="0" smtClean="0"/>
              <a:t>0.3.1-1 (January 8, 2013)</a:t>
            </a:r>
          </a:p>
          <a:p>
            <a:pPr>
              <a:spcBef>
                <a:spcPts val="0"/>
              </a:spcBef>
              <a:spcAft>
                <a:spcPts val="1800"/>
              </a:spcAft>
            </a:pPr>
            <a:r>
              <a:rPr lang="en-US" sz="2800" dirty="0" smtClean="0"/>
              <a:t>0.2.0-1 (October 29, 2012)</a:t>
            </a:r>
          </a:p>
          <a:p>
            <a:pPr>
              <a:spcBef>
                <a:spcPts val="0"/>
              </a:spcBef>
              <a:spcAft>
                <a:spcPts val="1800"/>
              </a:spcAft>
            </a:pPr>
            <a:r>
              <a:rPr lang="en-US" sz="2800" dirty="0" smtClean="0"/>
              <a:t>0.1.0 (September 3, 2012)</a:t>
            </a:r>
          </a:p>
        </p:txBody>
      </p:sp>
      <p:sp>
        <p:nvSpPr>
          <p:cNvPr id="4" name="Rectangle 3"/>
          <p:cNvSpPr/>
          <p:nvPr/>
        </p:nvSpPr>
        <p:spPr>
          <a:xfrm>
            <a:off x="152400" y="5558135"/>
            <a:ext cx="8915400" cy="461665"/>
          </a:xfrm>
          <a:prstGeom prst="rect">
            <a:avLst/>
          </a:prstGeom>
        </p:spPr>
        <p:txBody>
          <a:bodyPr wrap="square">
            <a:spAutoFit/>
          </a:bodyPr>
          <a:lstStyle/>
          <a:p>
            <a:r>
              <a:rPr lang="en-US" dirty="0">
                <a:latin typeface="Franklin Gothic Medium"/>
                <a:cs typeface="Franklin Gothic Medium"/>
                <a:hlinkClick r:id="rId2"/>
              </a:rPr>
              <a:t>https://github.com/archivesspace/archivesspace/wiki/</a:t>
            </a:r>
            <a:r>
              <a:rPr lang="en-US" dirty="0" smtClean="0">
                <a:latin typeface="Franklin Gothic Medium"/>
                <a:cs typeface="Franklin Gothic Medium"/>
                <a:hlinkClick r:id="rId2"/>
              </a:rPr>
              <a:t>Changelog</a:t>
            </a:r>
            <a:r>
              <a:rPr lang="en-US" dirty="0" smtClean="0">
                <a:latin typeface="Franklin Gothic Medium"/>
                <a:cs typeface="Franklin Gothic Medium"/>
              </a:rPr>
              <a:t> </a:t>
            </a:r>
            <a:endParaRPr lang="en-US" dirty="0">
              <a:latin typeface="Franklin Gothic Medium"/>
              <a:cs typeface="Franklin Gothic Medium"/>
            </a:endParaRPr>
          </a:p>
        </p:txBody>
      </p:sp>
    </p:spTree>
    <p:extLst>
      <p:ext uri="{BB962C8B-B14F-4D97-AF65-F5344CB8AC3E}">
        <p14:creationId xmlns:p14="http://schemas.microsoft.com/office/powerpoint/2010/main" val="229840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ArchivesSpace Product Vision</a:t>
            </a:r>
            <a:endParaRPr lang="en-US" b="1" dirty="0">
              <a:solidFill>
                <a:srgbClr val="0070C0"/>
              </a:solidFill>
            </a:endParaRPr>
          </a:p>
        </p:txBody>
      </p:sp>
      <p:sp>
        <p:nvSpPr>
          <p:cNvPr id="3" name="Content Placeholder 2"/>
          <p:cNvSpPr>
            <a:spLocks noGrp="1"/>
          </p:cNvSpPr>
          <p:nvPr>
            <p:ph idx="1"/>
          </p:nvPr>
        </p:nvSpPr>
        <p:spPr>
          <a:xfrm>
            <a:off x="457200" y="1600200"/>
            <a:ext cx="8382000" cy="4419600"/>
          </a:xfrm>
        </p:spPr>
        <p:txBody>
          <a:bodyPr/>
          <a:lstStyle/>
          <a:p>
            <a:pPr>
              <a:spcBef>
                <a:spcPts val="0"/>
              </a:spcBef>
              <a:spcAft>
                <a:spcPts val="1200"/>
              </a:spcAft>
            </a:pPr>
            <a:r>
              <a:rPr lang="en-US" sz="2400" dirty="0"/>
              <a:t>A best of breed, open source archives management system, supporting core archival functions and standards </a:t>
            </a:r>
            <a:r>
              <a:rPr lang="en-US" sz="2400" dirty="0" smtClean="0"/>
              <a:t>…</a:t>
            </a:r>
            <a:endParaRPr lang="en-US" sz="2400" dirty="0"/>
          </a:p>
          <a:p>
            <a:pPr>
              <a:spcBef>
                <a:spcPts val="0"/>
              </a:spcBef>
              <a:spcAft>
                <a:spcPts val="1200"/>
              </a:spcAft>
            </a:pPr>
            <a:r>
              <a:rPr lang="en-US" sz="2400" dirty="0"/>
              <a:t>… that can both scale up and scale down </a:t>
            </a:r>
            <a:r>
              <a:rPr lang="en-US" sz="2400" dirty="0" smtClean="0"/>
              <a:t>…</a:t>
            </a:r>
            <a:endParaRPr lang="en-US" sz="2400" dirty="0"/>
          </a:p>
          <a:p>
            <a:pPr>
              <a:spcBef>
                <a:spcPts val="0"/>
              </a:spcBef>
              <a:spcAft>
                <a:spcPts val="1200"/>
              </a:spcAft>
            </a:pPr>
            <a:r>
              <a:rPr lang="en-US" sz="2400" dirty="0"/>
              <a:t>… that is flexible, efficient, and easy to use, maintain, and administer </a:t>
            </a:r>
            <a:r>
              <a:rPr lang="en-US" sz="2400" dirty="0" smtClean="0"/>
              <a:t>…</a:t>
            </a:r>
            <a:endParaRPr lang="en-US" sz="2400" dirty="0"/>
          </a:p>
          <a:p>
            <a:pPr>
              <a:spcBef>
                <a:spcPts val="0"/>
              </a:spcBef>
              <a:spcAft>
                <a:spcPts val="1200"/>
              </a:spcAft>
            </a:pPr>
            <a:r>
              <a:rPr lang="en-US" sz="2400" dirty="0"/>
              <a:t>… that is extensible and can interoperate easily with other applications and systems </a:t>
            </a:r>
            <a:r>
              <a:rPr lang="en-US" sz="2400" dirty="0" smtClean="0"/>
              <a:t>…</a:t>
            </a:r>
            <a:endParaRPr lang="en-US" sz="2400" dirty="0"/>
          </a:p>
          <a:p>
            <a:pPr>
              <a:spcBef>
                <a:spcPts val="0"/>
              </a:spcBef>
              <a:spcAft>
                <a:spcPts val="1200"/>
              </a:spcAft>
            </a:pPr>
            <a:r>
              <a:rPr lang="en-US" sz="2400" dirty="0"/>
              <a:t>… with a healthy ecosystem of users, developers, and partners dedicated to sustaining the product in the open source environment</a:t>
            </a:r>
            <a:r>
              <a:rPr lang="en-US" sz="2400" dirty="0" smtClean="0"/>
              <a:t>.</a:t>
            </a:r>
            <a:endParaRPr lang="en-US" sz="2400" dirty="0"/>
          </a:p>
        </p:txBody>
      </p:sp>
    </p:spTree>
    <p:extLst>
      <p:ext uri="{BB962C8B-B14F-4D97-AF65-F5344CB8AC3E}">
        <p14:creationId xmlns:p14="http://schemas.microsoft.com/office/powerpoint/2010/main" val="10231405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Migration Tools</a:t>
            </a:r>
            <a:endParaRPr lang="en-US" b="1" dirty="0">
              <a:solidFill>
                <a:srgbClr val="0070C0"/>
              </a:solidFill>
            </a:endParaRPr>
          </a:p>
        </p:txBody>
      </p:sp>
      <p:sp>
        <p:nvSpPr>
          <p:cNvPr id="5" name="Content Placeholder 4"/>
          <p:cNvSpPr>
            <a:spLocks noGrp="1"/>
          </p:cNvSpPr>
          <p:nvPr>
            <p:ph idx="1"/>
          </p:nvPr>
        </p:nvSpPr>
        <p:spPr/>
        <p:txBody>
          <a:bodyPr/>
          <a:lstStyle/>
          <a:p>
            <a:pPr>
              <a:spcBef>
                <a:spcPts val="0"/>
              </a:spcBef>
              <a:spcAft>
                <a:spcPts val="1800"/>
              </a:spcAft>
            </a:pPr>
            <a:r>
              <a:rPr lang="en-US" sz="2800" dirty="0" smtClean="0"/>
              <a:t>Separate migration tools under development for each existing application</a:t>
            </a:r>
          </a:p>
          <a:p>
            <a:pPr>
              <a:spcBef>
                <a:spcPts val="0"/>
              </a:spcBef>
              <a:spcAft>
                <a:spcPts val="1800"/>
              </a:spcAft>
            </a:pPr>
            <a:r>
              <a:rPr lang="en-US" sz="2800" dirty="0" smtClean="0"/>
              <a:t>Archivists’ Toolkit: migration plugin, used with</a:t>
            </a:r>
            <a:br>
              <a:rPr lang="en-US" sz="2800" dirty="0" smtClean="0"/>
            </a:br>
            <a:r>
              <a:rPr lang="en-US" sz="2800" dirty="0" smtClean="0"/>
              <a:t>new maintenance release</a:t>
            </a:r>
          </a:p>
          <a:p>
            <a:pPr>
              <a:spcBef>
                <a:spcPts val="0"/>
              </a:spcBef>
              <a:spcAft>
                <a:spcPts val="1800"/>
              </a:spcAft>
            </a:pPr>
            <a:r>
              <a:rPr lang="en-US" sz="2800" dirty="0" smtClean="0"/>
              <a:t>Archon: </a:t>
            </a:r>
            <a:r>
              <a:rPr lang="en-US" sz="2800" dirty="0"/>
              <a:t>separate migration </a:t>
            </a:r>
            <a:r>
              <a:rPr lang="en-US" sz="2800" dirty="0" smtClean="0"/>
              <a:t>tool, used with forthcoming maintenance release</a:t>
            </a:r>
          </a:p>
          <a:p>
            <a:pPr>
              <a:spcBef>
                <a:spcPts val="0"/>
              </a:spcBef>
              <a:spcAft>
                <a:spcPts val="1800"/>
              </a:spcAft>
            </a:pPr>
            <a:r>
              <a:rPr lang="en-US" sz="2800" dirty="0" smtClean="0"/>
              <a:t>Will </a:t>
            </a:r>
            <a:r>
              <a:rPr lang="en-US" sz="2800" u="sng" dirty="0" smtClean="0"/>
              <a:t>not</a:t>
            </a:r>
            <a:r>
              <a:rPr lang="en-US" sz="2800" dirty="0" smtClean="0"/>
              <a:t> require exporting data as EAD, etc. before migration</a:t>
            </a:r>
          </a:p>
        </p:txBody>
      </p:sp>
    </p:spTree>
    <p:extLst>
      <p:ext uri="{BB962C8B-B14F-4D97-AF65-F5344CB8AC3E}">
        <p14:creationId xmlns:p14="http://schemas.microsoft.com/office/powerpoint/2010/main" val="2829639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ArchivesSpace 1.0 Features</a:t>
            </a:r>
            <a:endParaRPr lang="en-US" b="1" dirty="0">
              <a:solidFill>
                <a:srgbClr val="0070C0"/>
              </a:solidFill>
            </a:endParaRPr>
          </a:p>
        </p:txBody>
      </p:sp>
      <p:sp>
        <p:nvSpPr>
          <p:cNvPr id="4" name="Content Placeholder 3"/>
          <p:cNvSpPr>
            <a:spLocks noGrp="1"/>
          </p:cNvSpPr>
          <p:nvPr>
            <p:ph sz="half" idx="1"/>
          </p:nvPr>
        </p:nvSpPr>
        <p:spPr>
          <a:xfrm>
            <a:off x="381000" y="1600200"/>
            <a:ext cx="4191000" cy="4525963"/>
          </a:xfrm>
        </p:spPr>
        <p:txBody>
          <a:bodyPr/>
          <a:lstStyle/>
          <a:p>
            <a:pPr>
              <a:spcBef>
                <a:spcPts val="0"/>
              </a:spcBef>
              <a:spcAft>
                <a:spcPts val="600"/>
              </a:spcAft>
            </a:pPr>
            <a:r>
              <a:rPr lang="en-US" sz="2000" dirty="0" smtClean="0"/>
              <a:t>Accession management</a:t>
            </a:r>
          </a:p>
          <a:p>
            <a:pPr>
              <a:spcBef>
                <a:spcPts val="0"/>
              </a:spcBef>
              <a:spcAft>
                <a:spcPts val="600"/>
              </a:spcAft>
            </a:pPr>
            <a:r>
              <a:rPr lang="en-US" sz="2000" dirty="0" smtClean="0"/>
              <a:t>Multilevel archival description with rapid data entry, with drag and drop user interface</a:t>
            </a:r>
          </a:p>
          <a:p>
            <a:pPr>
              <a:spcBef>
                <a:spcPts val="0"/>
              </a:spcBef>
              <a:spcAft>
                <a:spcPts val="600"/>
              </a:spcAft>
            </a:pPr>
            <a:r>
              <a:rPr lang="en-US" sz="2000" dirty="0" smtClean="0"/>
              <a:t>Digital object metadata management</a:t>
            </a:r>
          </a:p>
          <a:p>
            <a:pPr>
              <a:spcBef>
                <a:spcPts val="0"/>
              </a:spcBef>
              <a:spcAft>
                <a:spcPts val="600"/>
              </a:spcAft>
            </a:pPr>
            <a:r>
              <a:rPr lang="en-US" sz="2000" dirty="0" smtClean="0"/>
              <a:t>Relationships </a:t>
            </a:r>
            <a:r>
              <a:rPr lang="en-US" sz="2000" dirty="0"/>
              <a:t>between </a:t>
            </a:r>
            <a:r>
              <a:rPr lang="en-US" sz="2000" dirty="0" smtClean="0"/>
              <a:t>records</a:t>
            </a:r>
          </a:p>
          <a:p>
            <a:pPr>
              <a:spcBef>
                <a:spcPts val="0"/>
              </a:spcBef>
              <a:spcAft>
                <a:spcPts val="600"/>
              </a:spcAft>
            </a:pPr>
            <a:r>
              <a:rPr lang="en-US" sz="2000" dirty="0"/>
              <a:t>Location management</a:t>
            </a:r>
          </a:p>
          <a:p>
            <a:pPr>
              <a:spcBef>
                <a:spcPts val="0"/>
              </a:spcBef>
              <a:spcAft>
                <a:spcPts val="600"/>
              </a:spcAft>
            </a:pPr>
            <a:r>
              <a:rPr lang="en-US" sz="2000" dirty="0" smtClean="0"/>
              <a:t>Event records for preservation /collection management actions</a:t>
            </a:r>
          </a:p>
          <a:p>
            <a:pPr>
              <a:spcBef>
                <a:spcPts val="0"/>
              </a:spcBef>
              <a:spcAft>
                <a:spcPts val="600"/>
              </a:spcAft>
            </a:pPr>
            <a:r>
              <a:rPr lang="en-US" sz="2000" dirty="0" smtClean="0"/>
              <a:t>Authority control for people, corporate bodies, families, subjects</a:t>
            </a:r>
            <a:r>
              <a:rPr lang="en-US" sz="2000" dirty="0"/>
              <a:t>, </a:t>
            </a:r>
            <a:r>
              <a:rPr lang="en-US" sz="2000" dirty="0" smtClean="0"/>
              <a:t>classifications, software</a:t>
            </a:r>
            <a:endParaRPr lang="en-US" sz="2000" dirty="0"/>
          </a:p>
        </p:txBody>
      </p:sp>
      <p:sp>
        <p:nvSpPr>
          <p:cNvPr id="5" name="Content Placeholder 4"/>
          <p:cNvSpPr>
            <a:spLocks noGrp="1"/>
          </p:cNvSpPr>
          <p:nvPr>
            <p:ph sz="half" idx="2"/>
          </p:nvPr>
        </p:nvSpPr>
        <p:spPr>
          <a:xfrm>
            <a:off x="4648200" y="1600200"/>
            <a:ext cx="4191000" cy="4525963"/>
          </a:xfrm>
        </p:spPr>
        <p:txBody>
          <a:bodyPr/>
          <a:lstStyle/>
          <a:p>
            <a:pPr>
              <a:spcBef>
                <a:spcPts val="0"/>
              </a:spcBef>
              <a:spcAft>
                <a:spcPts val="600"/>
              </a:spcAft>
            </a:pPr>
            <a:r>
              <a:rPr lang="en-US" sz="2000" dirty="0" smtClean="0"/>
              <a:t>Public discovery interface</a:t>
            </a:r>
          </a:p>
          <a:p>
            <a:pPr>
              <a:spcBef>
                <a:spcPts val="0"/>
              </a:spcBef>
              <a:spcAft>
                <a:spcPts val="600"/>
              </a:spcAft>
            </a:pPr>
            <a:r>
              <a:rPr lang="en-US" sz="2000" dirty="0" smtClean="0"/>
              <a:t>Import </a:t>
            </a:r>
            <a:r>
              <a:rPr lang="en-US" sz="2000" dirty="0"/>
              <a:t>and export of EAD and MARCXML; import of CSV; export of MODS, METS, &amp; </a:t>
            </a:r>
            <a:r>
              <a:rPr lang="en-US" sz="2000" dirty="0" smtClean="0"/>
              <a:t>DC</a:t>
            </a:r>
          </a:p>
          <a:p>
            <a:pPr>
              <a:spcBef>
                <a:spcPts val="0"/>
              </a:spcBef>
              <a:spcAft>
                <a:spcPts val="600"/>
              </a:spcAft>
            </a:pPr>
            <a:r>
              <a:rPr lang="en-US" sz="2000" dirty="0"/>
              <a:t>Support for multiple repositories and multi-tenancy</a:t>
            </a:r>
          </a:p>
          <a:p>
            <a:pPr>
              <a:spcBef>
                <a:spcPts val="0"/>
              </a:spcBef>
              <a:spcAft>
                <a:spcPts val="600"/>
              </a:spcAft>
            </a:pPr>
            <a:r>
              <a:rPr lang="en-US" sz="2000" dirty="0" smtClean="0"/>
              <a:t>REST API</a:t>
            </a:r>
          </a:p>
          <a:p>
            <a:pPr>
              <a:spcBef>
                <a:spcPts val="0"/>
              </a:spcBef>
              <a:spcAft>
                <a:spcPts val="600"/>
              </a:spcAft>
            </a:pPr>
            <a:r>
              <a:rPr lang="en-US" sz="2000" dirty="0" smtClean="0"/>
              <a:t>Full-text search</a:t>
            </a:r>
          </a:p>
          <a:p>
            <a:pPr>
              <a:spcBef>
                <a:spcPts val="0"/>
              </a:spcBef>
              <a:spcAft>
                <a:spcPts val="600"/>
              </a:spcAft>
            </a:pPr>
            <a:r>
              <a:rPr lang="en-US" sz="2000" dirty="0" smtClean="0"/>
              <a:t>Plugin architecture</a:t>
            </a:r>
            <a:endParaRPr lang="en-US" sz="2000" dirty="0"/>
          </a:p>
          <a:p>
            <a:pPr>
              <a:spcBef>
                <a:spcPts val="0"/>
              </a:spcBef>
              <a:spcAft>
                <a:spcPts val="600"/>
              </a:spcAft>
            </a:pPr>
            <a:r>
              <a:rPr lang="en-US" sz="2000" dirty="0" smtClean="0"/>
              <a:t>Controlled value lists</a:t>
            </a:r>
          </a:p>
          <a:p>
            <a:pPr>
              <a:spcBef>
                <a:spcPts val="0"/>
              </a:spcBef>
              <a:spcAft>
                <a:spcPts val="600"/>
              </a:spcAft>
            </a:pPr>
            <a:r>
              <a:rPr lang="en-US" sz="2000" dirty="0" smtClean="0"/>
              <a:t>Configurable </a:t>
            </a:r>
            <a:r>
              <a:rPr lang="en-US" sz="2000" dirty="0"/>
              <a:t>permission “groups</a:t>
            </a:r>
            <a:r>
              <a:rPr lang="en-US" sz="2000" dirty="0" smtClean="0"/>
              <a:t>”</a:t>
            </a:r>
          </a:p>
          <a:p>
            <a:pPr>
              <a:spcBef>
                <a:spcPts val="0"/>
              </a:spcBef>
              <a:spcAft>
                <a:spcPts val="600"/>
              </a:spcAft>
            </a:pPr>
            <a:r>
              <a:rPr lang="en-US" sz="2000" dirty="0" smtClean="0"/>
              <a:t>LDAP authentication</a:t>
            </a:r>
          </a:p>
        </p:txBody>
      </p:sp>
    </p:spTree>
    <p:extLst>
      <p:ext uri="{BB962C8B-B14F-4D97-AF65-F5344CB8AC3E}">
        <p14:creationId xmlns:p14="http://schemas.microsoft.com/office/powerpoint/2010/main" val="2920694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Panel Topics I</a:t>
            </a:r>
            <a:endParaRPr lang="en-US" b="1" dirty="0">
              <a:solidFill>
                <a:srgbClr val="0070C0"/>
              </a:solidFill>
              <a:ea typeface="+mj-ea"/>
              <a:cs typeface="+mj-cs"/>
            </a:endParaRPr>
          </a:p>
        </p:txBody>
      </p:sp>
      <p:sp>
        <p:nvSpPr>
          <p:cNvPr id="5123" name="Rectangle 3"/>
          <p:cNvSpPr>
            <a:spLocks noGrp="1" noChangeArrowheads="1"/>
          </p:cNvSpPr>
          <p:nvPr>
            <p:ph idx="1"/>
          </p:nvPr>
        </p:nvSpPr>
        <p:spPr/>
        <p:txBody>
          <a:bodyPr>
            <a:normAutofit/>
          </a:bodyPr>
          <a:lstStyle/>
          <a:p>
            <a:pPr eaLnBrk="1" hangingPunct="1">
              <a:defRPr/>
            </a:pPr>
            <a:r>
              <a:rPr lang="en-US" dirty="0" smtClean="0">
                <a:ea typeface="+mn-ea"/>
              </a:rPr>
              <a:t>Introductions</a:t>
            </a:r>
          </a:p>
          <a:p>
            <a:pPr lvl="1" eaLnBrk="1" hangingPunct="1">
              <a:defRPr/>
            </a:pPr>
            <a:r>
              <a:rPr lang="en-US" dirty="0" smtClean="0">
                <a:ea typeface="+mn-ea"/>
              </a:rPr>
              <a:t>Katherine Kott, Development Manager</a:t>
            </a:r>
          </a:p>
          <a:p>
            <a:pPr eaLnBrk="1" hangingPunct="1">
              <a:defRPr/>
            </a:pPr>
            <a:r>
              <a:rPr lang="en-US" dirty="0" smtClean="0">
                <a:ea typeface="+mn-ea"/>
              </a:rPr>
              <a:t>History &amp; background</a:t>
            </a:r>
          </a:p>
          <a:p>
            <a:pPr lvl="1" eaLnBrk="1" hangingPunct="1">
              <a:defRPr/>
            </a:pPr>
            <a:r>
              <a:rPr lang="en-US" dirty="0" smtClean="0">
                <a:ea typeface="+mn-ea"/>
              </a:rPr>
              <a:t>Brad Westbrook, </a:t>
            </a:r>
            <a:r>
              <a:rPr lang="en-US" dirty="0" err="1" smtClean="0">
                <a:ea typeface="+mn-ea"/>
              </a:rPr>
              <a:t>ArchivesSpace</a:t>
            </a:r>
            <a:r>
              <a:rPr lang="en-US" dirty="0" smtClean="0">
                <a:ea typeface="+mn-ea"/>
              </a:rPr>
              <a:t> Program Manager and </a:t>
            </a:r>
            <a:r>
              <a:rPr lang="en-US" dirty="0" err="1" smtClean="0">
                <a:ea typeface="+mn-ea"/>
              </a:rPr>
              <a:t>ArchivesSpace</a:t>
            </a:r>
            <a:r>
              <a:rPr lang="en-US" dirty="0" smtClean="0">
                <a:ea typeface="+mn-ea"/>
              </a:rPr>
              <a:t> Team Member</a:t>
            </a:r>
          </a:p>
          <a:p>
            <a:pPr eaLnBrk="1" hangingPunct="1">
              <a:defRPr/>
            </a:pPr>
            <a:r>
              <a:rPr lang="en-US" dirty="0" smtClean="0">
                <a:ea typeface="+mn-ea"/>
              </a:rPr>
              <a:t>Design &amp; implementation</a:t>
            </a:r>
          </a:p>
          <a:p>
            <a:pPr lvl="1" eaLnBrk="1" hangingPunct="1">
              <a:defRPr/>
            </a:pPr>
            <a:r>
              <a:rPr lang="en-US" dirty="0" smtClean="0">
                <a:ea typeface="+mn-ea"/>
              </a:rPr>
              <a:t>Mark </a:t>
            </a:r>
            <a:r>
              <a:rPr lang="en-US" dirty="0" err="1" smtClean="0">
                <a:ea typeface="+mn-ea"/>
              </a:rPr>
              <a:t>Matienzo</a:t>
            </a:r>
            <a:r>
              <a:rPr lang="en-US" dirty="0" smtClean="0">
                <a:ea typeface="+mn-ea"/>
              </a:rPr>
              <a:t>, Technical Architect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Demo</a:t>
            </a:r>
            <a:endParaRPr lang="en-US" b="1" dirty="0">
              <a:solidFill>
                <a:srgbClr val="0070C0"/>
              </a:solidFill>
            </a:endParaRPr>
          </a:p>
        </p:txBody>
      </p:sp>
      <p:pic>
        <p:nvPicPr>
          <p:cNvPr id="8" name="aspace2-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p:spPr>
      </p:pic>
    </p:spTree>
    <p:extLst>
      <p:ext uri="{BB962C8B-B14F-4D97-AF65-F5344CB8AC3E}">
        <p14:creationId xmlns:p14="http://schemas.microsoft.com/office/powerpoint/2010/main" val="3680792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vol="80000">
                <p:cTn id="16" fill="hold" display="0">
                  <p:stCondLst>
                    <p:cond delay="indefinite"/>
                  </p:st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Franklin Gothic Medium"/>
                <a:cs typeface="Franklin Gothic Medium"/>
              </a:rPr>
              <a:t>James </a:t>
            </a:r>
            <a:r>
              <a:rPr lang="en-US" sz="2400" dirty="0" err="1" smtClean="0">
                <a:latin typeface="Franklin Gothic Medium"/>
                <a:cs typeface="Franklin Gothic Medium"/>
              </a:rPr>
              <a:t>Bullen</a:t>
            </a:r>
            <a:r>
              <a:rPr lang="en-US" sz="2400" dirty="0" smtClean="0">
                <a:latin typeface="Franklin Gothic Medium"/>
                <a:cs typeface="Franklin Gothic Medium"/>
              </a:rPr>
              <a:t>, Hudson </a:t>
            </a:r>
            <a:r>
              <a:rPr lang="en-US" sz="2400" dirty="0" err="1" smtClean="0">
                <a:latin typeface="Franklin Gothic Medium"/>
                <a:cs typeface="Franklin Gothic Medium"/>
              </a:rPr>
              <a:t>Molonglo</a:t>
            </a:r>
            <a:r>
              <a:rPr lang="en-US" sz="2400" dirty="0" smtClean="0">
                <a:latin typeface="Franklin Gothic Medium"/>
                <a:cs typeface="Franklin Gothic Medium"/>
              </a:rPr>
              <a:t> Pty Ltd</a:t>
            </a:r>
            <a:endParaRPr lang="en-US" sz="2400" dirty="0">
              <a:latin typeface="Franklin Gothic Medium"/>
              <a:cs typeface="Franklin Gothic Medium"/>
            </a:endParaRPr>
          </a:p>
        </p:txBody>
      </p:sp>
      <p:sp>
        <p:nvSpPr>
          <p:cNvPr id="5" name="Text Placeholder 4"/>
          <p:cNvSpPr>
            <a:spLocks noGrp="1"/>
          </p:cNvSpPr>
          <p:nvPr>
            <p:ph type="body" idx="1"/>
          </p:nvPr>
        </p:nvSpPr>
        <p:spPr/>
        <p:txBody>
          <a:bodyPr/>
          <a:lstStyle/>
          <a:p>
            <a:r>
              <a:rPr lang="en-US" sz="4400" b="1" dirty="0" smtClean="0">
                <a:solidFill>
                  <a:srgbClr val="0070C0"/>
                </a:solidFill>
              </a:rPr>
              <a:t>Development</a:t>
            </a:r>
            <a:endParaRPr lang="en-US" sz="4400" b="1" dirty="0">
              <a:solidFill>
                <a:srgbClr val="0070C0"/>
              </a:solidFill>
            </a:endParaRPr>
          </a:p>
        </p:txBody>
      </p:sp>
    </p:spTree>
    <p:extLst>
      <p:ext uri="{BB962C8B-B14F-4D97-AF65-F5344CB8AC3E}">
        <p14:creationId xmlns:p14="http://schemas.microsoft.com/office/powerpoint/2010/main" val="22231786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Development Overview</a:t>
            </a:r>
            <a:endParaRPr lang="en-US" b="1" dirty="0">
              <a:solidFill>
                <a:srgbClr val="0070C0"/>
              </a:solidFill>
              <a:ea typeface="+mj-ea"/>
              <a:cs typeface="+mj-cs"/>
            </a:endParaRPr>
          </a:p>
        </p:txBody>
      </p:sp>
      <p:sp>
        <p:nvSpPr>
          <p:cNvPr id="11268" name="Rectangle 4"/>
          <p:cNvSpPr>
            <a:spLocks noGrp="1" noChangeArrowheads="1"/>
          </p:cNvSpPr>
          <p:nvPr>
            <p:ph type="body" sz="half" idx="2"/>
          </p:nvPr>
        </p:nvSpPr>
        <p:spPr>
          <a:xfrm>
            <a:off x="457200" y="1600200"/>
            <a:ext cx="8229600" cy="4525963"/>
          </a:xfrm>
        </p:spPr>
        <p:txBody>
          <a:bodyPr/>
          <a:lstStyle/>
          <a:p>
            <a:pPr eaLnBrk="1" hangingPunct="1">
              <a:spcBef>
                <a:spcPts val="0"/>
              </a:spcBef>
              <a:spcAft>
                <a:spcPts val="2400"/>
              </a:spcAft>
              <a:defRPr/>
            </a:pPr>
            <a:r>
              <a:rPr lang="en-US" sz="2800" dirty="0" smtClean="0">
                <a:ea typeface="+mn-ea"/>
              </a:rPr>
              <a:t>Team</a:t>
            </a:r>
          </a:p>
          <a:p>
            <a:pPr eaLnBrk="1" hangingPunct="1">
              <a:spcBef>
                <a:spcPts val="0"/>
              </a:spcBef>
              <a:spcAft>
                <a:spcPts val="2400"/>
              </a:spcAft>
              <a:defRPr/>
            </a:pPr>
            <a:r>
              <a:rPr lang="en-US" sz="2800" dirty="0" smtClean="0">
                <a:ea typeface="+mn-ea"/>
              </a:rPr>
              <a:t>Technology</a:t>
            </a:r>
          </a:p>
          <a:p>
            <a:pPr eaLnBrk="1" hangingPunct="1">
              <a:spcBef>
                <a:spcPts val="0"/>
              </a:spcBef>
              <a:spcAft>
                <a:spcPts val="2400"/>
              </a:spcAft>
              <a:defRPr/>
            </a:pPr>
            <a:r>
              <a:rPr lang="en-US" sz="2800" dirty="0" smtClean="0">
                <a:ea typeface="+mn-ea"/>
              </a:rPr>
              <a:t>Architecture</a:t>
            </a:r>
          </a:p>
          <a:p>
            <a:pPr eaLnBrk="1" hangingPunct="1">
              <a:spcBef>
                <a:spcPts val="0"/>
              </a:spcBef>
              <a:spcAft>
                <a:spcPts val="2400"/>
              </a:spcAft>
              <a:defRPr/>
            </a:pPr>
            <a:r>
              <a:rPr lang="en-US" sz="2800" dirty="0" smtClean="0">
                <a:ea typeface="+mn-ea"/>
              </a:rPr>
              <a:t>Method</a:t>
            </a:r>
          </a:p>
        </p:txBody>
      </p:sp>
    </p:spTree>
    <p:extLst>
      <p:ext uri="{BB962C8B-B14F-4D97-AF65-F5344CB8AC3E}">
        <p14:creationId xmlns:p14="http://schemas.microsoft.com/office/powerpoint/2010/main" val="3689602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Development Team</a:t>
            </a:r>
            <a:endParaRPr lang="en-US" b="1" dirty="0">
              <a:solidFill>
                <a:srgbClr val="0070C0"/>
              </a:solidFill>
              <a:ea typeface="+mj-ea"/>
              <a:cs typeface="+mj-cs"/>
            </a:endParaRPr>
          </a:p>
        </p:txBody>
      </p:sp>
      <p:sp>
        <p:nvSpPr>
          <p:cNvPr id="11268" name="Rectangle 4"/>
          <p:cNvSpPr>
            <a:spLocks noGrp="1" noChangeArrowheads="1"/>
          </p:cNvSpPr>
          <p:nvPr>
            <p:ph type="body" sz="half" idx="2"/>
          </p:nvPr>
        </p:nvSpPr>
        <p:spPr>
          <a:xfrm>
            <a:off x="457200" y="1600200"/>
            <a:ext cx="8229600" cy="4525963"/>
          </a:xfrm>
        </p:spPr>
        <p:txBody>
          <a:bodyPr/>
          <a:lstStyle/>
          <a:p>
            <a:pPr eaLnBrk="1" hangingPunct="1">
              <a:spcBef>
                <a:spcPts val="0"/>
              </a:spcBef>
              <a:spcAft>
                <a:spcPts val="2400"/>
              </a:spcAft>
              <a:defRPr/>
            </a:pPr>
            <a:r>
              <a:rPr lang="en-US" sz="2800" dirty="0" smtClean="0">
                <a:ea typeface="+mn-ea"/>
              </a:rPr>
              <a:t>Hudson </a:t>
            </a:r>
            <a:r>
              <a:rPr lang="en-US" sz="2800" dirty="0" err="1" smtClean="0">
                <a:ea typeface="+mn-ea"/>
              </a:rPr>
              <a:t>Molonglo</a:t>
            </a:r>
            <a:r>
              <a:rPr lang="en-US" sz="2800" dirty="0" smtClean="0">
                <a:ea typeface="+mn-ea"/>
              </a:rPr>
              <a:t> formed in 2011</a:t>
            </a:r>
          </a:p>
          <a:p>
            <a:pPr eaLnBrk="1" hangingPunct="1">
              <a:spcBef>
                <a:spcPts val="0"/>
              </a:spcBef>
              <a:spcAft>
                <a:spcPts val="2400"/>
              </a:spcAft>
              <a:defRPr/>
            </a:pPr>
            <a:r>
              <a:rPr lang="en-US" sz="2800" dirty="0" err="1" smtClean="0">
                <a:ea typeface="+mn-ea"/>
              </a:rPr>
              <a:t>ASpace</a:t>
            </a:r>
            <a:r>
              <a:rPr lang="en-US" sz="2800" dirty="0" smtClean="0">
                <a:ea typeface="+mn-ea"/>
              </a:rPr>
              <a:t> </a:t>
            </a:r>
            <a:r>
              <a:rPr lang="en-US" sz="2800" dirty="0" err="1" smtClean="0">
                <a:ea typeface="+mn-ea"/>
              </a:rPr>
              <a:t>dev</a:t>
            </a:r>
            <a:r>
              <a:rPr lang="en-US" sz="2800" dirty="0" smtClean="0">
                <a:ea typeface="+mn-ea"/>
              </a:rPr>
              <a:t> team: Mark </a:t>
            </a:r>
            <a:r>
              <a:rPr lang="en-US" sz="2800" dirty="0" err="1" smtClean="0">
                <a:ea typeface="+mn-ea"/>
              </a:rPr>
              <a:t>Triggs</a:t>
            </a:r>
            <a:r>
              <a:rPr lang="en-US" sz="2800" dirty="0" smtClean="0">
                <a:ea typeface="+mn-ea"/>
              </a:rPr>
              <a:t>, </a:t>
            </a:r>
            <a:r>
              <a:rPr lang="en-US" sz="2800" dirty="0" err="1" smtClean="0">
                <a:ea typeface="+mn-ea"/>
              </a:rPr>
              <a:t>Payten</a:t>
            </a:r>
            <a:r>
              <a:rPr lang="en-US" sz="2800" dirty="0" smtClean="0">
                <a:ea typeface="+mn-ea"/>
              </a:rPr>
              <a:t> Giles, Brian Hoffman, James Bullen - 4 members with over 40 years combined experience.</a:t>
            </a:r>
          </a:p>
          <a:p>
            <a:pPr eaLnBrk="1" hangingPunct="1">
              <a:spcBef>
                <a:spcPts val="0"/>
              </a:spcBef>
              <a:spcAft>
                <a:spcPts val="2400"/>
              </a:spcAft>
              <a:defRPr/>
            </a:pPr>
            <a:r>
              <a:rPr lang="en-US" sz="2800" dirty="0" smtClean="0">
                <a:ea typeface="+mn-ea"/>
              </a:rPr>
              <a:t>Specialists in open source software, system architecture, user interface, archives metadata</a:t>
            </a:r>
          </a:p>
          <a:p>
            <a:pPr eaLnBrk="1" hangingPunct="1">
              <a:spcBef>
                <a:spcPts val="0"/>
              </a:spcBef>
              <a:spcAft>
                <a:spcPts val="2400"/>
              </a:spcAft>
              <a:defRPr/>
            </a:pPr>
            <a:r>
              <a:rPr lang="en-US" sz="2800" dirty="0" smtClean="0">
                <a:ea typeface="+mn-ea"/>
              </a:rPr>
              <a:t>Experience with developing, deploying, integrating, maintaining and customizing similar software</a:t>
            </a:r>
          </a:p>
        </p:txBody>
      </p:sp>
    </p:spTree>
    <p:extLst>
      <p:ext uri="{BB962C8B-B14F-4D97-AF65-F5344CB8AC3E}">
        <p14:creationId xmlns:p14="http://schemas.microsoft.com/office/powerpoint/2010/main" val="34520665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Technology</a:t>
            </a:r>
            <a:endParaRPr lang="en-US" b="1" dirty="0">
              <a:solidFill>
                <a:srgbClr val="0070C0"/>
              </a:solidFill>
              <a:ea typeface="+mj-ea"/>
              <a:cs typeface="+mj-cs"/>
            </a:endParaRPr>
          </a:p>
        </p:txBody>
      </p:sp>
      <p:sp>
        <p:nvSpPr>
          <p:cNvPr id="11268" name="Rectangle 4"/>
          <p:cNvSpPr>
            <a:spLocks noGrp="1" noChangeArrowheads="1"/>
          </p:cNvSpPr>
          <p:nvPr>
            <p:ph type="body" sz="half" idx="2"/>
          </p:nvPr>
        </p:nvSpPr>
        <p:spPr>
          <a:xfrm>
            <a:off x="457200" y="1600200"/>
            <a:ext cx="8229600" cy="4525963"/>
          </a:xfrm>
        </p:spPr>
        <p:txBody>
          <a:bodyPr/>
          <a:lstStyle/>
          <a:p>
            <a:pPr eaLnBrk="1" hangingPunct="1">
              <a:spcBef>
                <a:spcPts val="0"/>
              </a:spcBef>
              <a:spcAft>
                <a:spcPts val="2400"/>
              </a:spcAft>
              <a:defRPr/>
            </a:pPr>
            <a:r>
              <a:rPr lang="en-US" sz="2800" dirty="0" err="1" smtClean="0">
                <a:ea typeface="+mn-ea"/>
              </a:rPr>
              <a:t>JRuby</a:t>
            </a:r>
            <a:r>
              <a:rPr lang="en-US" sz="2800" dirty="0" smtClean="0">
                <a:ea typeface="+mn-ea"/>
              </a:rPr>
              <a:t>, Sinatra, Rails</a:t>
            </a:r>
            <a:endParaRPr lang="en-US" sz="2800" dirty="0">
              <a:ea typeface="+mn-ea"/>
            </a:endParaRPr>
          </a:p>
          <a:p>
            <a:pPr eaLnBrk="1" hangingPunct="1">
              <a:spcBef>
                <a:spcPts val="0"/>
              </a:spcBef>
              <a:spcAft>
                <a:spcPts val="2400"/>
              </a:spcAft>
              <a:defRPr/>
            </a:pPr>
            <a:r>
              <a:rPr lang="en-US" sz="2800" dirty="0" err="1" smtClean="0">
                <a:ea typeface="+mn-ea"/>
              </a:rPr>
              <a:t>jQuery</a:t>
            </a:r>
            <a:r>
              <a:rPr lang="en-US" sz="2800" dirty="0" smtClean="0">
                <a:ea typeface="+mn-ea"/>
              </a:rPr>
              <a:t>, Twitter Bootstrap</a:t>
            </a:r>
          </a:p>
          <a:p>
            <a:pPr eaLnBrk="1" hangingPunct="1">
              <a:spcBef>
                <a:spcPts val="0"/>
              </a:spcBef>
              <a:spcAft>
                <a:spcPts val="2400"/>
              </a:spcAft>
              <a:defRPr/>
            </a:pPr>
            <a:r>
              <a:rPr lang="en-US" sz="2800" dirty="0" smtClean="0">
                <a:ea typeface="+mn-ea"/>
              </a:rPr>
              <a:t>JSON, MySQL, Derby, </a:t>
            </a:r>
            <a:r>
              <a:rPr lang="en-US" sz="2800" dirty="0" err="1" smtClean="0">
                <a:ea typeface="+mn-ea"/>
              </a:rPr>
              <a:t>Solr</a:t>
            </a:r>
            <a:endParaRPr lang="en-US" sz="2800" dirty="0" smtClean="0">
              <a:ea typeface="+mn-ea"/>
            </a:endParaRPr>
          </a:p>
          <a:p>
            <a:pPr eaLnBrk="1" hangingPunct="1">
              <a:spcBef>
                <a:spcPts val="0"/>
              </a:spcBef>
              <a:spcAft>
                <a:spcPts val="2400"/>
              </a:spcAft>
              <a:defRPr/>
            </a:pPr>
            <a:r>
              <a:rPr lang="en-US" sz="2800" dirty="0" err="1" smtClean="0">
                <a:ea typeface="+mn-ea"/>
              </a:rPr>
              <a:t>RSpec</a:t>
            </a:r>
            <a:r>
              <a:rPr lang="en-US" sz="2800" dirty="0" smtClean="0">
                <a:ea typeface="+mn-ea"/>
              </a:rPr>
              <a:t>, Selenium, </a:t>
            </a:r>
            <a:r>
              <a:rPr lang="en-US" sz="2800" dirty="0" err="1" smtClean="0">
                <a:ea typeface="+mn-ea"/>
              </a:rPr>
              <a:t>SimpleCov</a:t>
            </a:r>
            <a:endParaRPr lang="en-US" sz="2800" dirty="0" smtClean="0">
              <a:ea typeface="+mn-ea"/>
            </a:endParaRPr>
          </a:p>
          <a:p>
            <a:pPr eaLnBrk="1" hangingPunct="1">
              <a:spcBef>
                <a:spcPts val="0"/>
              </a:spcBef>
              <a:spcAft>
                <a:spcPts val="2400"/>
              </a:spcAft>
              <a:defRPr/>
            </a:pPr>
            <a:r>
              <a:rPr lang="en-US" sz="2800" dirty="0" err="1" smtClean="0">
                <a:ea typeface="+mn-ea"/>
              </a:rPr>
              <a:t>Git</a:t>
            </a:r>
            <a:r>
              <a:rPr lang="en-US" sz="2800" dirty="0" smtClean="0">
                <a:ea typeface="+mn-ea"/>
              </a:rPr>
              <a:t>, Ant</a:t>
            </a:r>
          </a:p>
        </p:txBody>
      </p:sp>
    </p:spTree>
    <p:extLst>
      <p:ext uri="{BB962C8B-B14F-4D97-AF65-F5344CB8AC3E}">
        <p14:creationId xmlns:p14="http://schemas.microsoft.com/office/powerpoint/2010/main" val="13155444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Architecture</a:t>
            </a:r>
            <a:endParaRPr lang="en-US" b="1" dirty="0">
              <a:solidFill>
                <a:srgbClr val="0070C0"/>
              </a:solidFill>
              <a:ea typeface="+mj-ea"/>
              <a:cs typeface="+mj-cs"/>
            </a:endParaRPr>
          </a:p>
        </p:txBody>
      </p:sp>
      <p:sp>
        <p:nvSpPr>
          <p:cNvPr id="11268" name="Rectangle 4"/>
          <p:cNvSpPr>
            <a:spLocks noGrp="1" noChangeArrowheads="1"/>
          </p:cNvSpPr>
          <p:nvPr>
            <p:ph type="body" sz="half" idx="2"/>
          </p:nvPr>
        </p:nvSpPr>
        <p:spPr>
          <a:xfrm>
            <a:off x="457200" y="1600200"/>
            <a:ext cx="8229600" cy="4525963"/>
          </a:xfrm>
        </p:spPr>
        <p:txBody>
          <a:bodyPr/>
          <a:lstStyle/>
          <a:p>
            <a:pPr eaLnBrk="1" hangingPunct="1">
              <a:spcBef>
                <a:spcPts val="0"/>
              </a:spcBef>
              <a:spcAft>
                <a:spcPts val="2400"/>
              </a:spcAft>
              <a:defRPr/>
            </a:pPr>
            <a:r>
              <a:rPr lang="en-US" sz="2800" dirty="0" smtClean="0">
                <a:ea typeface="+mn-ea"/>
              </a:rPr>
              <a:t>Backend application takes care of data persistence and presents a </a:t>
            </a:r>
            <a:r>
              <a:rPr lang="en-US" sz="2800" dirty="0" err="1" smtClean="0">
                <a:ea typeface="+mn-ea"/>
              </a:rPr>
              <a:t>RESTful</a:t>
            </a:r>
            <a:r>
              <a:rPr lang="en-US" sz="2800" dirty="0" smtClean="0">
                <a:ea typeface="+mn-ea"/>
              </a:rPr>
              <a:t> API</a:t>
            </a:r>
          </a:p>
          <a:p>
            <a:pPr eaLnBrk="1" hangingPunct="1">
              <a:spcBef>
                <a:spcPts val="0"/>
              </a:spcBef>
              <a:spcAft>
                <a:spcPts val="2400"/>
              </a:spcAft>
              <a:defRPr/>
            </a:pPr>
            <a:r>
              <a:rPr lang="en-US" sz="2800" dirty="0" smtClean="0">
                <a:ea typeface="+mn-ea"/>
              </a:rPr>
              <a:t>Frontend applications present user interfaces and exchange JSON data with the backend via the API</a:t>
            </a:r>
          </a:p>
          <a:p>
            <a:pPr eaLnBrk="1" hangingPunct="1">
              <a:spcBef>
                <a:spcPts val="0"/>
              </a:spcBef>
              <a:spcAft>
                <a:spcPts val="2400"/>
              </a:spcAft>
              <a:defRPr/>
            </a:pPr>
            <a:r>
              <a:rPr lang="en-US" sz="2800" dirty="0" smtClean="0">
                <a:ea typeface="+mn-ea"/>
              </a:rPr>
              <a:t>Shared libraries for consistent and efficient handing of operations on JSON data objects</a:t>
            </a:r>
          </a:p>
          <a:p>
            <a:pPr eaLnBrk="1" hangingPunct="1">
              <a:spcBef>
                <a:spcPts val="0"/>
              </a:spcBef>
              <a:spcAft>
                <a:spcPts val="2400"/>
              </a:spcAft>
              <a:defRPr/>
            </a:pPr>
            <a:r>
              <a:rPr lang="en-US" sz="2800" dirty="0" smtClean="0">
                <a:ea typeface="+mn-ea"/>
              </a:rPr>
              <a:t>An indexer ensures that as data changes it is accurately reflected in the search indexes</a:t>
            </a:r>
          </a:p>
        </p:txBody>
      </p:sp>
    </p:spTree>
    <p:extLst>
      <p:ext uri="{BB962C8B-B14F-4D97-AF65-F5344CB8AC3E}">
        <p14:creationId xmlns:p14="http://schemas.microsoft.com/office/powerpoint/2010/main" val="17338084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Development Methodology</a:t>
            </a:r>
            <a:endParaRPr lang="en-US" b="1" dirty="0">
              <a:solidFill>
                <a:srgbClr val="0070C0"/>
              </a:solidFill>
              <a:ea typeface="+mj-ea"/>
              <a:cs typeface="+mj-cs"/>
            </a:endParaRPr>
          </a:p>
        </p:txBody>
      </p:sp>
      <p:sp>
        <p:nvSpPr>
          <p:cNvPr id="11268" name="Rectangle 4"/>
          <p:cNvSpPr>
            <a:spLocks noGrp="1" noChangeArrowheads="1"/>
          </p:cNvSpPr>
          <p:nvPr>
            <p:ph type="body" sz="half" idx="2"/>
          </p:nvPr>
        </p:nvSpPr>
        <p:spPr>
          <a:xfrm>
            <a:off x="457200" y="1600200"/>
            <a:ext cx="8229600" cy="4525963"/>
          </a:xfrm>
        </p:spPr>
        <p:txBody>
          <a:bodyPr/>
          <a:lstStyle/>
          <a:p>
            <a:pPr eaLnBrk="1" hangingPunct="1">
              <a:spcBef>
                <a:spcPts val="0"/>
              </a:spcBef>
              <a:spcAft>
                <a:spcPts val="2400"/>
              </a:spcAft>
              <a:defRPr/>
            </a:pPr>
            <a:r>
              <a:rPr lang="en-US" sz="2800" dirty="0" smtClean="0">
                <a:ea typeface="+mn-ea"/>
              </a:rPr>
              <a:t>Agile – Scrum</a:t>
            </a:r>
          </a:p>
          <a:p>
            <a:pPr eaLnBrk="1" hangingPunct="1">
              <a:spcBef>
                <a:spcPts val="0"/>
              </a:spcBef>
              <a:spcAft>
                <a:spcPts val="2400"/>
              </a:spcAft>
              <a:defRPr/>
            </a:pPr>
            <a:r>
              <a:rPr lang="en-US" sz="2800" dirty="0" smtClean="0">
                <a:ea typeface="+mn-ea"/>
              </a:rPr>
              <a:t>Test driven</a:t>
            </a:r>
          </a:p>
          <a:p>
            <a:pPr eaLnBrk="1" hangingPunct="1">
              <a:spcBef>
                <a:spcPts val="0"/>
              </a:spcBef>
              <a:spcAft>
                <a:spcPts val="2400"/>
              </a:spcAft>
              <a:defRPr/>
            </a:pPr>
            <a:r>
              <a:rPr lang="en-US" sz="2800" dirty="0" smtClean="0">
                <a:ea typeface="+mn-ea"/>
              </a:rPr>
              <a:t>Frequent code reviews</a:t>
            </a:r>
          </a:p>
          <a:p>
            <a:pPr eaLnBrk="1" hangingPunct="1">
              <a:spcBef>
                <a:spcPts val="0"/>
              </a:spcBef>
              <a:spcAft>
                <a:spcPts val="2400"/>
              </a:spcAft>
              <a:defRPr/>
            </a:pPr>
            <a:r>
              <a:rPr lang="en-US" sz="2800" dirty="0" smtClean="0">
                <a:ea typeface="+mn-ea"/>
              </a:rPr>
              <a:t>Remote … very remote</a:t>
            </a:r>
          </a:p>
        </p:txBody>
      </p:sp>
    </p:spTree>
    <p:extLst>
      <p:ext uri="{BB962C8B-B14F-4D97-AF65-F5344CB8AC3E}">
        <p14:creationId xmlns:p14="http://schemas.microsoft.com/office/powerpoint/2010/main" val="9032084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Franklin Gothic Medium"/>
                <a:cs typeface="Franklin Gothic Medium"/>
              </a:rPr>
              <a:t>Kyle </a:t>
            </a:r>
            <a:r>
              <a:rPr lang="en-US" sz="2400" dirty="0" err="1" smtClean="0">
                <a:latin typeface="Franklin Gothic Medium"/>
                <a:cs typeface="Franklin Gothic Medium"/>
              </a:rPr>
              <a:t>Rimkus</a:t>
            </a:r>
            <a:r>
              <a:rPr lang="en-US" sz="2400" dirty="0" smtClean="0">
                <a:latin typeface="Franklin Gothic Medium"/>
                <a:cs typeface="Franklin Gothic Medium"/>
              </a:rPr>
              <a:t>, University of Illinois</a:t>
            </a:r>
            <a:endParaRPr lang="en-US" sz="2400" dirty="0">
              <a:latin typeface="Franklin Gothic Medium"/>
              <a:cs typeface="Franklin Gothic Medium"/>
            </a:endParaRPr>
          </a:p>
        </p:txBody>
      </p:sp>
      <p:sp>
        <p:nvSpPr>
          <p:cNvPr id="5" name="Text Placeholder 4"/>
          <p:cNvSpPr>
            <a:spLocks noGrp="1"/>
          </p:cNvSpPr>
          <p:nvPr>
            <p:ph type="body" idx="1"/>
          </p:nvPr>
        </p:nvSpPr>
        <p:spPr/>
        <p:txBody>
          <a:bodyPr/>
          <a:lstStyle/>
          <a:p>
            <a:r>
              <a:rPr lang="en-US" sz="4400" b="1" dirty="0" smtClean="0">
                <a:solidFill>
                  <a:srgbClr val="0070C0"/>
                </a:solidFill>
              </a:rPr>
              <a:t>User Engagement</a:t>
            </a:r>
            <a:endParaRPr lang="en-US" sz="4400" b="1" dirty="0">
              <a:solidFill>
                <a:srgbClr val="0070C0"/>
              </a:solidFill>
            </a:endParaRPr>
          </a:p>
        </p:txBody>
      </p:sp>
    </p:spTree>
    <p:extLst>
      <p:ext uri="{BB962C8B-B14F-4D97-AF65-F5344CB8AC3E}">
        <p14:creationId xmlns:p14="http://schemas.microsoft.com/office/powerpoint/2010/main" val="22231786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smtClean="0">
                <a:solidFill>
                  <a:srgbClr val="0070C0"/>
                </a:solidFill>
                <a:ea typeface="+mj-ea"/>
                <a:cs typeface="+mj-cs"/>
              </a:rPr>
              <a:t>User Engagement and Testing</a:t>
            </a:r>
            <a:endParaRPr lang="en-US" b="1" dirty="0">
              <a:solidFill>
                <a:srgbClr val="0070C0"/>
              </a:solidFill>
              <a:ea typeface="+mj-ea"/>
              <a:cs typeface="+mj-cs"/>
            </a:endParaRPr>
          </a:p>
        </p:txBody>
      </p:sp>
      <p:sp>
        <p:nvSpPr>
          <p:cNvPr id="3" name="Content Placeholder 2"/>
          <p:cNvSpPr>
            <a:spLocks noGrp="1"/>
          </p:cNvSpPr>
          <p:nvPr>
            <p:ph idx="1"/>
          </p:nvPr>
        </p:nvSpPr>
        <p:spPr/>
        <p:txBody>
          <a:bodyPr/>
          <a:lstStyle/>
          <a:p>
            <a:pPr>
              <a:spcBef>
                <a:spcPts val="0"/>
              </a:spcBef>
              <a:spcAft>
                <a:spcPts val="2400"/>
              </a:spcAft>
              <a:buFont typeface="Arial"/>
              <a:buChar char="•"/>
            </a:pPr>
            <a:r>
              <a:rPr lang="en-US" sz="2800" dirty="0" smtClean="0"/>
              <a:t>Usability testing</a:t>
            </a:r>
          </a:p>
          <a:p>
            <a:pPr>
              <a:spcBef>
                <a:spcPts val="0"/>
              </a:spcBef>
              <a:spcAft>
                <a:spcPts val="2400"/>
              </a:spcAft>
              <a:buFont typeface="Arial"/>
              <a:buChar char="•"/>
            </a:pPr>
            <a:r>
              <a:rPr lang="en-US" sz="2800" dirty="0" smtClean="0"/>
              <a:t>Feedback on sandbox</a:t>
            </a:r>
          </a:p>
          <a:p>
            <a:pPr>
              <a:spcBef>
                <a:spcPts val="0"/>
              </a:spcBef>
              <a:spcAft>
                <a:spcPts val="2400"/>
              </a:spcAft>
              <a:buFont typeface="Arial"/>
              <a:buChar char="•"/>
            </a:pPr>
            <a:r>
              <a:rPr lang="en-US" sz="2800" dirty="0" smtClean="0"/>
              <a:t>Migration testing </a:t>
            </a:r>
          </a:p>
          <a:p>
            <a:pPr>
              <a:spcBef>
                <a:spcPts val="0"/>
              </a:spcBef>
              <a:spcAft>
                <a:spcPts val="2400"/>
              </a:spcAft>
              <a:buFont typeface="Arial"/>
              <a:buChar char="•"/>
            </a:pPr>
            <a:r>
              <a:rPr lang="en-US" sz="2800" dirty="0" smtClean="0"/>
              <a:t>Google group and AT/Archon Roundtable lists</a:t>
            </a:r>
          </a:p>
          <a:p>
            <a:pPr>
              <a:spcBef>
                <a:spcPts val="0"/>
              </a:spcBef>
              <a:spcAft>
                <a:spcPts val="2400"/>
              </a:spcAft>
              <a:buFont typeface="Arial"/>
              <a:buChar char="•"/>
            </a:pPr>
            <a:r>
              <a:rPr lang="en-US" sz="2800" dirty="0" smtClean="0"/>
              <a:t>Documentation review</a:t>
            </a:r>
          </a:p>
          <a:p>
            <a:pPr>
              <a:spcBef>
                <a:spcPts val="0"/>
              </a:spcBef>
              <a:spcAft>
                <a:spcPts val="2400"/>
              </a:spcAft>
            </a:pPr>
            <a:endParaRPr lang="en-US" sz="2800" dirty="0"/>
          </a:p>
        </p:txBody>
      </p:sp>
    </p:spTree>
    <p:extLst>
      <p:ext uri="{BB962C8B-B14F-4D97-AF65-F5344CB8AC3E}">
        <p14:creationId xmlns:p14="http://schemas.microsoft.com/office/powerpoint/2010/main" val="30477858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dirty="0" err="1" smtClean="0">
                <a:solidFill>
                  <a:srgbClr val="0070C0"/>
                </a:solidFill>
                <a:ea typeface="+mj-ea"/>
                <a:cs typeface="+mj-cs"/>
              </a:rPr>
              <a:t>ArchivesSpace</a:t>
            </a:r>
            <a:r>
              <a:rPr lang="en-US" b="1" dirty="0" smtClean="0">
                <a:solidFill>
                  <a:srgbClr val="0070C0"/>
                </a:solidFill>
                <a:ea typeface="+mj-ea"/>
                <a:cs typeface="+mj-cs"/>
              </a:rPr>
              <a:t> Sandbox</a:t>
            </a:r>
            <a:endParaRPr lang="en-US" b="1" dirty="0">
              <a:solidFill>
                <a:srgbClr val="0070C0"/>
              </a:solidFill>
              <a:ea typeface="+mj-ea"/>
              <a:cs typeface="+mj-cs"/>
            </a:endParaRPr>
          </a:p>
        </p:txBody>
      </p:sp>
      <p:pic>
        <p:nvPicPr>
          <p:cNvPr id="5" name="Picture 4" descr="sandboxFeedbac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95400"/>
            <a:ext cx="7063403" cy="4191000"/>
          </a:xfrm>
          <a:prstGeom prst="rect">
            <a:avLst/>
          </a:prstGeom>
        </p:spPr>
      </p:pic>
      <p:sp>
        <p:nvSpPr>
          <p:cNvPr id="9" name="Connector 8"/>
          <p:cNvSpPr/>
          <p:nvPr/>
        </p:nvSpPr>
        <p:spPr bwMode="auto">
          <a:xfrm>
            <a:off x="7239000" y="5181600"/>
            <a:ext cx="838200" cy="304800"/>
          </a:xfrm>
          <a:prstGeom prst="flowChartConnector">
            <a:avLst/>
          </a:prstGeom>
          <a:solidFill>
            <a:srgbClr val="FF0000">
              <a:alpha val="0"/>
            </a:srgbClr>
          </a:solidFill>
          <a:ln w="47625" cap="flat" cmpd="sng" algn="ctr">
            <a:solidFill>
              <a:srgbClr val="FF0000"/>
            </a:solidFill>
            <a:prstDash val="solid"/>
            <a:round/>
            <a:headEnd type="none" w="med" len="med"/>
            <a:tailEnd type="none" w="med" len="med"/>
          </a:ln>
          <a:effectLst/>
          <a:extLst/>
        </p:spPr>
        <p:txBody>
          <a:bodyPr/>
          <a:lstStyle/>
          <a:p>
            <a:endParaRPr lang="en-US" dirty="0">
              <a:latin typeface="Franklin Gothic Medium"/>
            </a:endParaRPr>
          </a:p>
        </p:txBody>
      </p:sp>
      <p:sp>
        <p:nvSpPr>
          <p:cNvPr id="6" name="TextBox 5"/>
          <p:cNvSpPr txBox="1"/>
          <p:nvPr/>
        </p:nvSpPr>
        <p:spPr>
          <a:xfrm>
            <a:off x="685800" y="5486400"/>
            <a:ext cx="7391400" cy="400110"/>
          </a:xfrm>
          <a:prstGeom prst="rect">
            <a:avLst/>
          </a:prstGeom>
          <a:noFill/>
        </p:spPr>
        <p:txBody>
          <a:bodyPr wrap="square" rtlCol="0">
            <a:spAutoFit/>
          </a:bodyPr>
          <a:lstStyle/>
          <a:p>
            <a:pPr algn="ctr"/>
            <a:r>
              <a:rPr lang="en-US" sz="2000" u="sng" dirty="0" smtClean="0">
                <a:latin typeface="Franklin Gothic Medium"/>
                <a:hlinkClick r:id="rId3"/>
              </a:rPr>
              <a:t>http://alpha.archivesspace.org/</a:t>
            </a:r>
            <a:r>
              <a:rPr lang="en-US" sz="2000" dirty="0" smtClean="0">
                <a:latin typeface="Franklin Gothic Medium"/>
              </a:rPr>
              <a:t> available since March 2013</a:t>
            </a:r>
            <a:endParaRPr lang="en-US" sz="2000" dirty="0">
              <a:latin typeface="Franklin Gothic Medium"/>
            </a:endParaRPr>
          </a:p>
        </p:txBody>
      </p:sp>
    </p:spTree>
    <p:extLst>
      <p:ext uri="{BB962C8B-B14F-4D97-AF65-F5344CB8AC3E}">
        <p14:creationId xmlns:p14="http://schemas.microsoft.com/office/powerpoint/2010/main" val="2903706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Panel Topics II</a:t>
            </a:r>
            <a:endParaRPr lang="en-US" b="1" dirty="0">
              <a:solidFill>
                <a:srgbClr val="0070C0"/>
              </a:solidFill>
              <a:ea typeface="+mj-ea"/>
              <a:cs typeface="+mj-cs"/>
            </a:endParaRPr>
          </a:p>
        </p:txBody>
      </p:sp>
      <p:sp>
        <p:nvSpPr>
          <p:cNvPr id="6147" name="Rectangle 3"/>
          <p:cNvSpPr>
            <a:spLocks noGrp="1" noChangeArrowheads="1"/>
          </p:cNvSpPr>
          <p:nvPr>
            <p:ph idx="1"/>
          </p:nvPr>
        </p:nvSpPr>
        <p:spPr>
          <a:xfrm>
            <a:off x="457200" y="1676400"/>
            <a:ext cx="8686800" cy="4419600"/>
          </a:xfrm>
        </p:spPr>
        <p:txBody>
          <a:bodyPr/>
          <a:lstStyle/>
          <a:p>
            <a:pPr eaLnBrk="1" hangingPunct="1">
              <a:defRPr/>
            </a:pPr>
            <a:r>
              <a:rPr lang="en-US" dirty="0"/>
              <a:t>Development</a:t>
            </a:r>
          </a:p>
          <a:p>
            <a:pPr lvl="1" eaLnBrk="1" hangingPunct="1">
              <a:defRPr/>
            </a:pPr>
            <a:r>
              <a:rPr lang="en-US" dirty="0"/>
              <a:t>James </a:t>
            </a:r>
            <a:r>
              <a:rPr lang="en-US" dirty="0" err="1"/>
              <a:t>Bullen</a:t>
            </a:r>
            <a:r>
              <a:rPr lang="en-US" dirty="0"/>
              <a:t>, Principal, Hudson </a:t>
            </a:r>
            <a:r>
              <a:rPr lang="en-US" dirty="0" err="1"/>
              <a:t>Molonglo</a:t>
            </a:r>
            <a:r>
              <a:rPr lang="en-US" dirty="0"/>
              <a:t> Pty Ltd </a:t>
            </a:r>
          </a:p>
          <a:p>
            <a:pPr eaLnBrk="1" hangingPunct="1">
              <a:defRPr/>
            </a:pPr>
            <a:r>
              <a:rPr lang="en-US" dirty="0"/>
              <a:t>User engagement &amp; testing</a:t>
            </a:r>
          </a:p>
          <a:p>
            <a:pPr lvl="1" eaLnBrk="1" hangingPunct="1">
              <a:defRPr/>
            </a:pPr>
            <a:r>
              <a:rPr lang="en-US" dirty="0"/>
              <a:t>Kyle </a:t>
            </a:r>
            <a:r>
              <a:rPr lang="en-US" dirty="0" err="1"/>
              <a:t>Rimkus</a:t>
            </a:r>
            <a:r>
              <a:rPr lang="en-US" dirty="0"/>
              <a:t>, </a:t>
            </a:r>
            <a:r>
              <a:rPr lang="en-US" dirty="0" err="1"/>
              <a:t>ArchivesSpace</a:t>
            </a:r>
            <a:r>
              <a:rPr lang="en-US" dirty="0"/>
              <a:t> Team Member</a:t>
            </a:r>
          </a:p>
          <a:p>
            <a:pPr eaLnBrk="1" hangingPunct="1">
              <a:defRPr/>
            </a:pPr>
            <a:r>
              <a:rPr lang="en-US" dirty="0"/>
              <a:t>Membership &amp; community</a:t>
            </a:r>
          </a:p>
          <a:p>
            <a:pPr lvl="1" eaLnBrk="1" hangingPunct="1">
              <a:defRPr/>
            </a:pPr>
            <a:r>
              <a:rPr lang="en-US" dirty="0"/>
              <a:t>Brad Westbrook, </a:t>
            </a:r>
            <a:r>
              <a:rPr lang="en-US" dirty="0" smtClean="0"/>
              <a:t>ArchivesSpace Program Manager and </a:t>
            </a:r>
            <a:r>
              <a:rPr lang="en-US" dirty="0"/>
              <a:t>ArchivesSpace Team Member</a:t>
            </a:r>
          </a:p>
          <a:p>
            <a:pPr eaLnBrk="1" hangingPunct="1">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Sandbox Feedback</a:t>
            </a:r>
            <a:endParaRPr lang="en-US" b="1" dirty="0">
              <a:solidFill>
                <a:srgbClr val="0070C0"/>
              </a:solidFill>
              <a:ea typeface="+mj-ea"/>
              <a:cs typeface="+mj-cs"/>
            </a:endParaRPr>
          </a:p>
        </p:txBody>
      </p:sp>
      <p:pic>
        <p:nvPicPr>
          <p:cNvPr id="3" name="Picture 2" descr="feedbac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52600"/>
            <a:ext cx="6629400" cy="4010691"/>
          </a:xfrm>
          <a:prstGeom prst="rect">
            <a:avLst/>
          </a:prstGeom>
        </p:spPr>
      </p:pic>
    </p:spTree>
    <p:extLst>
      <p:ext uri="{BB962C8B-B14F-4D97-AF65-F5344CB8AC3E}">
        <p14:creationId xmlns:p14="http://schemas.microsoft.com/office/powerpoint/2010/main" val="12132268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Usability Testing</a:t>
            </a:r>
            <a:endParaRPr lang="en-US" b="1" dirty="0">
              <a:solidFill>
                <a:srgbClr val="0070C0"/>
              </a:solidFill>
              <a:ea typeface="+mj-ea"/>
              <a:cs typeface="+mj-cs"/>
            </a:endParaRPr>
          </a:p>
        </p:txBody>
      </p:sp>
      <p:sp>
        <p:nvSpPr>
          <p:cNvPr id="2" name="Text Placeholder 1"/>
          <p:cNvSpPr>
            <a:spLocks noGrp="1"/>
          </p:cNvSpPr>
          <p:nvPr>
            <p:ph type="body" idx="1"/>
          </p:nvPr>
        </p:nvSpPr>
        <p:spPr/>
        <p:txBody>
          <a:bodyPr/>
          <a:lstStyle/>
          <a:p>
            <a:r>
              <a:rPr lang="en-US" dirty="0" smtClean="0"/>
              <a:t>Archivist’s Toolkit	</a:t>
            </a:r>
            <a:endParaRPr lang="en-US" dirty="0"/>
          </a:p>
        </p:txBody>
      </p:sp>
      <p:sp>
        <p:nvSpPr>
          <p:cNvPr id="3" name="Content Placeholder 2"/>
          <p:cNvSpPr>
            <a:spLocks noGrp="1"/>
          </p:cNvSpPr>
          <p:nvPr>
            <p:ph sz="half" idx="2"/>
          </p:nvPr>
        </p:nvSpPr>
        <p:spPr/>
        <p:txBody>
          <a:bodyPr/>
          <a:lstStyle/>
          <a:p>
            <a:r>
              <a:rPr lang="en-US" dirty="0"/>
              <a:t>University of California, Irvine Special Collections and </a:t>
            </a:r>
            <a:r>
              <a:rPr lang="en-US" dirty="0" smtClean="0"/>
              <a:t>Archives</a:t>
            </a:r>
          </a:p>
          <a:p>
            <a:r>
              <a:rPr lang="en-US" dirty="0" smtClean="0"/>
              <a:t>Getty </a:t>
            </a:r>
            <a:r>
              <a:rPr lang="en-US" dirty="0"/>
              <a:t>Research Institute, Institutional Records and </a:t>
            </a:r>
            <a:r>
              <a:rPr lang="en-US" dirty="0" smtClean="0"/>
              <a:t>Archives</a:t>
            </a:r>
          </a:p>
          <a:p>
            <a:r>
              <a:rPr lang="en-US" dirty="0" smtClean="0"/>
              <a:t>University </a:t>
            </a:r>
            <a:r>
              <a:rPr lang="en-US" dirty="0"/>
              <a:t>of California, Los Angeles Special </a:t>
            </a:r>
            <a:r>
              <a:rPr lang="en-US" dirty="0" smtClean="0"/>
              <a:t>Collections</a:t>
            </a:r>
          </a:p>
          <a:p>
            <a:r>
              <a:rPr lang="en-US" dirty="0" smtClean="0"/>
              <a:t>Yale University Library</a:t>
            </a:r>
            <a:endParaRPr lang="en-US" dirty="0"/>
          </a:p>
        </p:txBody>
      </p:sp>
      <p:sp>
        <p:nvSpPr>
          <p:cNvPr id="4" name="Text Placeholder 3"/>
          <p:cNvSpPr>
            <a:spLocks noGrp="1"/>
          </p:cNvSpPr>
          <p:nvPr>
            <p:ph type="body" sz="quarter" idx="3"/>
          </p:nvPr>
        </p:nvSpPr>
        <p:spPr/>
        <p:txBody>
          <a:bodyPr/>
          <a:lstStyle/>
          <a:p>
            <a:r>
              <a:rPr lang="en-US" dirty="0" smtClean="0"/>
              <a:t>Archon</a:t>
            </a:r>
            <a:endParaRPr lang="en-US" dirty="0"/>
          </a:p>
        </p:txBody>
      </p:sp>
      <p:sp>
        <p:nvSpPr>
          <p:cNvPr id="5" name="Content Placeholder 4"/>
          <p:cNvSpPr>
            <a:spLocks noGrp="1"/>
          </p:cNvSpPr>
          <p:nvPr>
            <p:ph sz="quarter" idx="4"/>
          </p:nvPr>
        </p:nvSpPr>
        <p:spPr/>
        <p:txBody>
          <a:bodyPr/>
          <a:lstStyle/>
          <a:p>
            <a:r>
              <a:rPr lang="en-US" dirty="0"/>
              <a:t>University of Illinois </a:t>
            </a:r>
            <a:r>
              <a:rPr lang="en-US" dirty="0" smtClean="0"/>
              <a:t>University Archives</a:t>
            </a:r>
          </a:p>
          <a:p>
            <a:r>
              <a:rPr lang="en-US" dirty="0" smtClean="0"/>
              <a:t>Sousa </a:t>
            </a:r>
            <a:r>
              <a:rPr lang="en-US" dirty="0"/>
              <a:t>Archives and Center for American Music</a:t>
            </a:r>
          </a:p>
        </p:txBody>
      </p:sp>
    </p:spTree>
    <p:extLst>
      <p:ext uri="{BB962C8B-B14F-4D97-AF65-F5344CB8AC3E}">
        <p14:creationId xmlns:p14="http://schemas.microsoft.com/office/powerpoint/2010/main" val="18076422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Migration Testing</a:t>
            </a:r>
            <a:endParaRPr lang="en-US" b="1" dirty="0">
              <a:solidFill>
                <a:srgbClr val="0070C0"/>
              </a:solidFill>
              <a:ea typeface="+mj-ea"/>
              <a:cs typeface="+mj-cs"/>
            </a:endParaRPr>
          </a:p>
        </p:txBody>
      </p:sp>
      <p:sp>
        <p:nvSpPr>
          <p:cNvPr id="3" name="Text Placeholder 2"/>
          <p:cNvSpPr>
            <a:spLocks noGrp="1"/>
          </p:cNvSpPr>
          <p:nvPr>
            <p:ph type="body" idx="1"/>
          </p:nvPr>
        </p:nvSpPr>
        <p:spPr/>
        <p:txBody>
          <a:bodyPr/>
          <a:lstStyle/>
          <a:p>
            <a:r>
              <a:rPr lang="en-US" dirty="0" smtClean="0"/>
              <a:t>Dataset Contributors</a:t>
            </a:r>
            <a:endParaRPr lang="en-US" dirty="0"/>
          </a:p>
        </p:txBody>
      </p:sp>
      <p:sp>
        <p:nvSpPr>
          <p:cNvPr id="2" name="Content Placeholder 1"/>
          <p:cNvSpPr>
            <a:spLocks noGrp="1"/>
          </p:cNvSpPr>
          <p:nvPr>
            <p:ph sz="half" idx="2"/>
          </p:nvPr>
        </p:nvSpPr>
        <p:spPr/>
        <p:txBody>
          <a:bodyPr/>
          <a:lstStyle/>
          <a:p>
            <a:pPr>
              <a:spcBef>
                <a:spcPts val="0"/>
              </a:spcBef>
              <a:spcAft>
                <a:spcPts val="1800"/>
              </a:spcAft>
            </a:pPr>
            <a:r>
              <a:rPr lang="en-US" sz="2000" dirty="0"/>
              <a:t>Brigham Young University (AT)</a:t>
            </a:r>
          </a:p>
          <a:p>
            <a:pPr>
              <a:spcBef>
                <a:spcPts val="0"/>
              </a:spcBef>
              <a:spcAft>
                <a:spcPts val="1800"/>
              </a:spcAft>
            </a:pPr>
            <a:r>
              <a:rPr lang="en-US" sz="2000" dirty="0"/>
              <a:t>Harvard University (AT)</a:t>
            </a:r>
          </a:p>
          <a:p>
            <a:pPr>
              <a:spcBef>
                <a:spcPts val="0"/>
              </a:spcBef>
              <a:spcAft>
                <a:spcPts val="1800"/>
              </a:spcAft>
            </a:pPr>
            <a:r>
              <a:rPr lang="en-US" sz="2000" dirty="0"/>
              <a:t>Luther College (Archon)</a:t>
            </a:r>
          </a:p>
          <a:p>
            <a:pPr>
              <a:spcBef>
                <a:spcPts val="0"/>
              </a:spcBef>
              <a:spcAft>
                <a:spcPts val="1800"/>
              </a:spcAft>
            </a:pPr>
            <a:r>
              <a:rPr lang="en-US" sz="2000" dirty="0"/>
              <a:t>Michigan State University (AT</a:t>
            </a:r>
            <a:r>
              <a:rPr lang="en-US" sz="2000" dirty="0" smtClean="0"/>
              <a:t>)</a:t>
            </a:r>
          </a:p>
          <a:p>
            <a:pPr>
              <a:spcBef>
                <a:spcPts val="0"/>
              </a:spcBef>
              <a:spcAft>
                <a:spcPts val="1800"/>
              </a:spcAft>
            </a:pPr>
            <a:r>
              <a:rPr lang="en-US" sz="2000" dirty="0"/>
              <a:t>Northwestern University (Archon)</a:t>
            </a:r>
          </a:p>
          <a:p>
            <a:pPr>
              <a:spcBef>
                <a:spcPts val="0"/>
              </a:spcBef>
              <a:spcAft>
                <a:spcPts val="1800"/>
              </a:spcAft>
            </a:pPr>
            <a:r>
              <a:rPr lang="en-US" sz="2000" dirty="0" smtClean="0"/>
              <a:t>University </a:t>
            </a:r>
            <a:r>
              <a:rPr lang="en-US" sz="2000" dirty="0"/>
              <a:t>of Miami (Archon</a:t>
            </a:r>
            <a:r>
              <a:rPr lang="en-US" sz="2000" dirty="0" smtClean="0"/>
              <a:t>)</a:t>
            </a:r>
          </a:p>
          <a:p>
            <a:pPr>
              <a:spcBef>
                <a:spcPts val="0"/>
              </a:spcBef>
              <a:spcAft>
                <a:spcPts val="1800"/>
              </a:spcAft>
            </a:pPr>
            <a:r>
              <a:rPr lang="en-US" sz="2000" dirty="0" smtClean="0"/>
              <a:t>Yale University (AT)</a:t>
            </a:r>
            <a:endParaRPr lang="en-US" sz="2000" dirty="0"/>
          </a:p>
        </p:txBody>
      </p:sp>
      <p:sp>
        <p:nvSpPr>
          <p:cNvPr id="4" name="Text Placeholder 3"/>
          <p:cNvSpPr>
            <a:spLocks noGrp="1"/>
          </p:cNvSpPr>
          <p:nvPr>
            <p:ph type="body" sz="quarter" idx="3"/>
          </p:nvPr>
        </p:nvSpPr>
        <p:spPr/>
        <p:txBody>
          <a:bodyPr/>
          <a:lstStyle/>
          <a:p>
            <a:r>
              <a:rPr lang="en-US" dirty="0" smtClean="0"/>
              <a:t>Migration Tool Testers</a:t>
            </a:r>
            <a:endParaRPr lang="en-US" dirty="0"/>
          </a:p>
        </p:txBody>
      </p:sp>
      <p:sp>
        <p:nvSpPr>
          <p:cNvPr id="5" name="Content Placeholder 4"/>
          <p:cNvSpPr>
            <a:spLocks noGrp="1"/>
          </p:cNvSpPr>
          <p:nvPr>
            <p:ph sz="quarter" idx="4"/>
          </p:nvPr>
        </p:nvSpPr>
        <p:spPr/>
        <p:txBody>
          <a:bodyPr/>
          <a:lstStyle/>
          <a:p>
            <a:pPr>
              <a:spcBef>
                <a:spcPts val="0"/>
              </a:spcBef>
              <a:spcAft>
                <a:spcPts val="1800"/>
              </a:spcAft>
            </a:pPr>
            <a:r>
              <a:rPr lang="en-US" sz="2000" dirty="0"/>
              <a:t>Getty Research Institute</a:t>
            </a:r>
          </a:p>
          <a:p>
            <a:pPr>
              <a:spcBef>
                <a:spcPts val="0"/>
              </a:spcBef>
              <a:spcAft>
                <a:spcPts val="1800"/>
              </a:spcAft>
            </a:pPr>
            <a:r>
              <a:rPr lang="en-US" sz="2000" dirty="0"/>
              <a:t>Harvard University</a:t>
            </a:r>
          </a:p>
          <a:p>
            <a:pPr>
              <a:spcBef>
                <a:spcPts val="0"/>
              </a:spcBef>
              <a:spcAft>
                <a:spcPts val="1800"/>
              </a:spcAft>
            </a:pPr>
            <a:r>
              <a:rPr lang="en-US" sz="2000" dirty="0"/>
              <a:t>Pennsylvania State University</a:t>
            </a:r>
          </a:p>
          <a:p>
            <a:pPr>
              <a:spcBef>
                <a:spcPts val="0"/>
              </a:spcBef>
              <a:spcAft>
                <a:spcPts val="1800"/>
              </a:spcAft>
            </a:pPr>
            <a:r>
              <a:rPr lang="en-US" sz="2000" dirty="0"/>
              <a:t>Princeton University</a:t>
            </a:r>
          </a:p>
          <a:p>
            <a:pPr>
              <a:spcBef>
                <a:spcPts val="0"/>
              </a:spcBef>
              <a:spcAft>
                <a:spcPts val="1800"/>
              </a:spcAft>
            </a:pPr>
            <a:r>
              <a:rPr lang="en-US" sz="2000" dirty="0"/>
              <a:t>To be tested by Archon community in August</a:t>
            </a:r>
            <a:br>
              <a:rPr lang="en-US" sz="2000" dirty="0"/>
            </a:br>
            <a:r>
              <a:rPr lang="en-US" sz="2000" dirty="0"/>
              <a:t>when tool becomes available</a:t>
            </a:r>
          </a:p>
          <a:p>
            <a:endParaRPr lang="en-US" dirty="0"/>
          </a:p>
        </p:txBody>
      </p:sp>
    </p:spTree>
    <p:extLst>
      <p:ext uri="{BB962C8B-B14F-4D97-AF65-F5344CB8AC3E}">
        <p14:creationId xmlns:p14="http://schemas.microsoft.com/office/powerpoint/2010/main" val="27267103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Documentation Review</a:t>
            </a:r>
            <a:endParaRPr lang="en-US" b="1" dirty="0">
              <a:solidFill>
                <a:srgbClr val="0070C0"/>
              </a:solidFill>
              <a:ea typeface="+mj-ea"/>
              <a:cs typeface="+mj-cs"/>
            </a:endParaRPr>
          </a:p>
        </p:txBody>
      </p:sp>
      <p:sp>
        <p:nvSpPr>
          <p:cNvPr id="7" name="Text Placeholder 6"/>
          <p:cNvSpPr>
            <a:spLocks noGrp="1"/>
          </p:cNvSpPr>
          <p:nvPr>
            <p:ph type="body" idx="1"/>
          </p:nvPr>
        </p:nvSpPr>
        <p:spPr>
          <a:xfrm>
            <a:off x="5638800" y="1295400"/>
            <a:ext cx="3505200" cy="639762"/>
          </a:xfrm>
        </p:spPr>
        <p:txBody>
          <a:bodyPr/>
          <a:lstStyle/>
          <a:p>
            <a:r>
              <a:rPr lang="en-US" dirty="0" smtClean="0"/>
              <a:t>Reviewers</a:t>
            </a:r>
            <a:endParaRPr lang="en-US" dirty="0"/>
          </a:p>
        </p:txBody>
      </p:sp>
      <p:sp>
        <p:nvSpPr>
          <p:cNvPr id="2" name="Content Placeholder 1"/>
          <p:cNvSpPr>
            <a:spLocks noGrp="1"/>
          </p:cNvSpPr>
          <p:nvPr>
            <p:ph sz="half" idx="2"/>
          </p:nvPr>
        </p:nvSpPr>
        <p:spPr>
          <a:xfrm>
            <a:off x="5715000" y="1905000"/>
            <a:ext cx="3124200" cy="4038600"/>
          </a:xfrm>
        </p:spPr>
        <p:txBody>
          <a:bodyPr/>
          <a:lstStyle/>
          <a:p>
            <a:pPr>
              <a:spcBef>
                <a:spcPts val="0"/>
              </a:spcBef>
              <a:spcAft>
                <a:spcPts val="1800"/>
              </a:spcAft>
            </a:pPr>
            <a:r>
              <a:rPr lang="en-US" dirty="0"/>
              <a:t>Duke University (AT</a:t>
            </a:r>
            <a:r>
              <a:rPr lang="en-US" dirty="0" smtClean="0"/>
              <a:t>)</a:t>
            </a:r>
          </a:p>
          <a:p>
            <a:pPr>
              <a:spcBef>
                <a:spcPts val="0"/>
              </a:spcBef>
              <a:spcAft>
                <a:spcPts val="1800"/>
              </a:spcAft>
            </a:pPr>
            <a:r>
              <a:rPr lang="en-US" dirty="0" smtClean="0"/>
              <a:t>Purdue </a:t>
            </a:r>
            <a:r>
              <a:rPr lang="en-US" dirty="0"/>
              <a:t>University (Archon</a:t>
            </a:r>
            <a:r>
              <a:rPr lang="en-US" dirty="0" smtClean="0"/>
              <a:t>)</a:t>
            </a:r>
          </a:p>
          <a:p>
            <a:pPr>
              <a:spcBef>
                <a:spcPts val="0"/>
              </a:spcBef>
              <a:spcAft>
                <a:spcPts val="1800"/>
              </a:spcAft>
            </a:pPr>
            <a:r>
              <a:rPr lang="en-US" dirty="0" smtClean="0"/>
              <a:t>Rockefeller </a:t>
            </a:r>
            <a:r>
              <a:rPr lang="en-US" smtClean="0"/>
              <a:t>Archive Center (AT)</a:t>
            </a:r>
            <a:endParaRPr lang="en-US" dirty="0"/>
          </a:p>
          <a:p>
            <a:pPr>
              <a:spcBef>
                <a:spcPts val="0"/>
              </a:spcBef>
              <a:spcAft>
                <a:spcPts val="1800"/>
              </a:spcAft>
            </a:pPr>
            <a:r>
              <a:rPr lang="en-US" dirty="0"/>
              <a:t>University of California, Irvine (AT)</a:t>
            </a:r>
            <a:endParaRPr lang="en-US" sz="2800" dirty="0"/>
          </a:p>
        </p:txBody>
      </p:sp>
      <p:pic>
        <p:nvPicPr>
          <p:cNvPr id="6" name="Picture 5" descr="aSpaceDoc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5644826" cy="4648200"/>
          </a:xfrm>
          <a:prstGeom prst="rect">
            <a:avLst/>
          </a:prstGeom>
        </p:spPr>
      </p:pic>
    </p:spTree>
    <p:extLst>
      <p:ext uri="{BB962C8B-B14F-4D97-AF65-F5344CB8AC3E}">
        <p14:creationId xmlns:p14="http://schemas.microsoft.com/office/powerpoint/2010/main" val="41906193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ArchivesSpace Discussion Lists</a:t>
            </a:r>
            <a:endParaRPr lang="en-US" b="1" dirty="0">
              <a:solidFill>
                <a:srgbClr val="0070C0"/>
              </a:solidFill>
              <a:ea typeface="+mj-ea"/>
              <a:cs typeface="+mj-cs"/>
            </a:endParaRPr>
          </a:p>
        </p:txBody>
      </p:sp>
      <p:sp>
        <p:nvSpPr>
          <p:cNvPr id="12292" name="Rectangle 4"/>
          <p:cNvSpPr>
            <a:spLocks noGrp="1" noChangeArrowheads="1"/>
          </p:cNvSpPr>
          <p:nvPr>
            <p:ph type="body" sz="half" idx="2"/>
          </p:nvPr>
        </p:nvSpPr>
        <p:spPr/>
        <p:txBody>
          <a:bodyPr/>
          <a:lstStyle/>
          <a:p>
            <a:pPr eaLnBrk="1" hangingPunct="1">
              <a:spcBef>
                <a:spcPts val="0"/>
              </a:spcBef>
              <a:spcAft>
                <a:spcPts val="1200"/>
              </a:spcAft>
              <a:defRPr/>
            </a:pPr>
            <a:r>
              <a:rPr lang="en-US" sz="2000" dirty="0" smtClean="0">
                <a:ea typeface="+mn-ea"/>
                <a:hlinkClick r:id="rId2"/>
              </a:rPr>
              <a:t>https</a:t>
            </a:r>
            <a:r>
              <a:rPr lang="en-US" sz="2000" dirty="0">
                <a:ea typeface="+mn-ea"/>
                <a:hlinkClick r:id="rId2"/>
              </a:rPr>
              <a:t>://groups.google.com/forum/#!forum/</a:t>
            </a:r>
            <a:r>
              <a:rPr lang="en-US" sz="2000" dirty="0" smtClean="0">
                <a:ea typeface="+mn-ea"/>
                <a:hlinkClick r:id="rId2"/>
              </a:rPr>
              <a:t>archivesspace</a:t>
            </a:r>
            <a:r>
              <a:rPr lang="en-US" sz="2000" dirty="0" smtClean="0">
                <a:ea typeface="+mn-ea"/>
              </a:rPr>
              <a:t> </a:t>
            </a:r>
          </a:p>
          <a:p>
            <a:pPr eaLnBrk="1" hangingPunct="1">
              <a:spcBef>
                <a:spcPts val="0"/>
              </a:spcBef>
              <a:spcAft>
                <a:spcPts val="1200"/>
              </a:spcAft>
              <a:defRPr/>
            </a:pPr>
            <a:r>
              <a:rPr lang="en-US" sz="2000" dirty="0" smtClean="0">
                <a:ea typeface="+mn-ea"/>
              </a:rPr>
              <a:t>Archivists Toolkit/Archon Roundtable: </a:t>
            </a:r>
            <a:r>
              <a:rPr lang="en-US" sz="2000" dirty="0">
                <a:ea typeface="+mn-ea"/>
                <a:hlinkClick r:id="rId3"/>
              </a:rPr>
              <a:t>http://www2.archivists.org/groups/archivists-toolkitarchon-</a:t>
            </a:r>
            <a:r>
              <a:rPr lang="en-US" sz="2000" dirty="0" smtClean="0">
                <a:ea typeface="+mn-ea"/>
                <a:hlinkClick r:id="rId3"/>
              </a:rPr>
              <a:t>roundtable</a:t>
            </a:r>
            <a:r>
              <a:rPr lang="en-US" sz="2000" dirty="0" smtClean="0">
                <a:ea typeface="+mn-ea"/>
              </a:rPr>
              <a:t> </a:t>
            </a:r>
            <a:endParaRPr lang="en-US" sz="2000" dirty="0">
              <a:ea typeface="+mn-ea"/>
            </a:endParaRPr>
          </a:p>
        </p:txBody>
      </p:sp>
      <p:pic>
        <p:nvPicPr>
          <p:cNvPr id="2" name="Picture 1" descr="googleGrou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4593215" cy="5262880"/>
          </a:xfrm>
          <a:prstGeom prst="rect">
            <a:avLst/>
          </a:prstGeom>
        </p:spPr>
      </p:pic>
    </p:spTree>
    <p:extLst>
      <p:ext uri="{BB962C8B-B14F-4D97-AF65-F5344CB8AC3E}">
        <p14:creationId xmlns:p14="http://schemas.microsoft.com/office/powerpoint/2010/main" val="9894289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Franklin Gothic Medium"/>
                <a:cs typeface="Franklin Gothic Medium"/>
              </a:rPr>
              <a:t>Brad Westbrook, </a:t>
            </a:r>
            <a:r>
              <a:rPr lang="en-US" sz="2400" dirty="0" err="1" smtClean="0">
                <a:latin typeface="Franklin Gothic Medium"/>
                <a:cs typeface="Franklin Gothic Medium"/>
              </a:rPr>
              <a:t>ArchivesSpace</a:t>
            </a:r>
            <a:endParaRPr lang="en-US" sz="2400" dirty="0">
              <a:latin typeface="Franklin Gothic Medium"/>
              <a:cs typeface="Franklin Gothic Medium"/>
            </a:endParaRPr>
          </a:p>
        </p:txBody>
      </p:sp>
      <p:sp>
        <p:nvSpPr>
          <p:cNvPr id="5" name="Text Placeholder 4"/>
          <p:cNvSpPr>
            <a:spLocks noGrp="1"/>
          </p:cNvSpPr>
          <p:nvPr>
            <p:ph type="body" idx="1"/>
          </p:nvPr>
        </p:nvSpPr>
        <p:spPr/>
        <p:txBody>
          <a:bodyPr/>
          <a:lstStyle/>
          <a:p>
            <a:r>
              <a:rPr lang="en-US" sz="4400" b="1" dirty="0" smtClean="0">
                <a:solidFill>
                  <a:srgbClr val="0070C0"/>
                </a:solidFill>
              </a:rPr>
              <a:t>Membership and Community</a:t>
            </a:r>
            <a:endParaRPr lang="en-US" sz="4400" b="1" dirty="0">
              <a:solidFill>
                <a:srgbClr val="0070C0"/>
              </a:solidFill>
            </a:endParaRPr>
          </a:p>
        </p:txBody>
      </p:sp>
    </p:spTree>
    <p:extLst>
      <p:ext uri="{BB962C8B-B14F-4D97-AF65-F5344CB8AC3E}">
        <p14:creationId xmlns:p14="http://schemas.microsoft.com/office/powerpoint/2010/main" val="2918112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b="1" dirty="0" smtClean="0">
                <a:solidFill>
                  <a:srgbClr val="0070C0"/>
                </a:solidFill>
              </a:rPr>
              <a:t>Organizational Home</a:t>
            </a:r>
            <a:endParaRPr lang="en-US" b="1"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2057400" y="2362200"/>
            <a:ext cx="5075275" cy="1704975"/>
          </a:xfrm>
          <a:prstGeom prst="rect">
            <a:avLst/>
          </a:prstGeom>
          <a:noFill/>
          <a:ln w="9525">
            <a:noFill/>
            <a:miter lim="800000"/>
            <a:headEnd/>
            <a:tailEnd/>
          </a:ln>
        </p:spPr>
      </p:pic>
    </p:spTree>
    <p:extLst>
      <p:ext uri="{BB962C8B-B14F-4D97-AF65-F5344CB8AC3E}">
        <p14:creationId xmlns:p14="http://schemas.microsoft.com/office/powerpoint/2010/main" val="29415155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Membership </a:t>
            </a:r>
            <a:endParaRPr lang="en-US" b="1" dirty="0"/>
          </a:p>
        </p:txBody>
      </p:sp>
      <p:sp>
        <p:nvSpPr>
          <p:cNvPr id="3" name="Content Placeholder 2"/>
          <p:cNvSpPr>
            <a:spLocks noGrp="1"/>
          </p:cNvSpPr>
          <p:nvPr>
            <p:ph idx="1"/>
          </p:nvPr>
        </p:nvSpPr>
        <p:spPr/>
        <p:txBody>
          <a:bodyPr/>
          <a:lstStyle/>
          <a:p>
            <a:pPr>
              <a:spcBef>
                <a:spcPts val="0"/>
              </a:spcBef>
              <a:spcAft>
                <a:spcPts val="1200"/>
              </a:spcAft>
            </a:pPr>
            <a:r>
              <a:rPr lang="en-US" sz="2800" dirty="0" smtClean="0">
                <a:solidFill>
                  <a:srgbClr val="000000"/>
                </a:solidFill>
              </a:rPr>
              <a:t>Model</a:t>
            </a:r>
          </a:p>
          <a:p>
            <a:pPr lvl="1">
              <a:spcBef>
                <a:spcPts val="0"/>
              </a:spcBef>
              <a:spcAft>
                <a:spcPts val="1200"/>
              </a:spcAft>
            </a:pPr>
            <a:r>
              <a:rPr lang="en-US" sz="2400" dirty="0" smtClean="0">
                <a:solidFill>
                  <a:srgbClr val="000000"/>
                </a:solidFill>
              </a:rPr>
              <a:t>Sliding scale membership fees</a:t>
            </a:r>
          </a:p>
          <a:p>
            <a:pPr lvl="1">
              <a:spcBef>
                <a:spcPts val="0"/>
              </a:spcBef>
              <a:spcAft>
                <a:spcPts val="1200"/>
              </a:spcAft>
            </a:pPr>
            <a:r>
              <a:rPr lang="en-US" sz="2400" dirty="0" smtClean="0">
                <a:solidFill>
                  <a:srgbClr val="000000"/>
                </a:solidFill>
              </a:rPr>
              <a:t>Intended to permit representation from a broad variety of archives types and sizes</a:t>
            </a:r>
          </a:p>
          <a:p>
            <a:pPr>
              <a:spcBef>
                <a:spcPts val="0"/>
              </a:spcBef>
              <a:spcAft>
                <a:spcPts val="1200"/>
              </a:spcAft>
            </a:pPr>
            <a:r>
              <a:rPr lang="en-US" sz="2800" dirty="0" smtClean="0">
                <a:solidFill>
                  <a:srgbClr val="000000"/>
                </a:solidFill>
              </a:rPr>
              <a:t>Charter membership drive</a:t>
            </a:r>
          </a:p>
          <a:p>
            <a:pPr>
              <a:spcBef>
                <a:spcPts val="0"/>
              </a:spcBef>
              <a:spcAft>
                <a:spcPts val="1200"/>
              </a:spcAft>
            </a:pPr>
            <a:r>
              <a:rPr lang="en-US" sz="2800" dirty="0" smtClean="0">
                <a:solidFill>
                  <a:srgbClr val="000000"/>
                </a:solidFill>
              </a:rPr>
              <a:t>General membership drive</a:t>
            </a:r>
          </a:p>
          <a:p>
            <a:pPr>
              <a:spcBef>
                <a:spcPts val="0"/>
              </a:spcBef>
              <a:spcAft>
                <a:spcPts val="1200"/>
              </a:spcAft>
            </a:pPr>
            <a:r>
              <a:rPr lang="en-US" sz="2800" dirty="0">
                <a:solidFill>
                  <a:srgbClr val="000000"/>
                </a:solidFill>
              </a:rPr>
              <a:t>G</a:t>
            </a:r>
            <a:r>
              <a:rPr lang="en-US" sz="2800" dirty="0" smtClean="0">
                <a:solidFill>
                  <a:srgbClr val="000000"/>
                </a:solidFill>
              </a:rPr>
              <a:t>eneral membership brochure: </a:t>
            </a:r>
            <a:r>
              <a:rPr lang="en-US" sz="2400" dirty="0" smtClean="0">
                <a:solidFill>
                  <a:srgbClr val="000000"/>
                </a:solidFill>
                <a:hlinkClick r:id="rId3"/>
              </a:rPr>
              <a:t>http://www.archivesspace.org/brochures/membership</a:t>
            </a:r>
            <a:r>
              <a:rPr lang="en-US" sz="2400" dirty="0" smtClean="0">
                <a:solidFill>
                  <a:srgbClr val="000000"/>
                </a:solidFill>
              </a:rPr>
              <a:t> </a:t>
            </a:r>
          </a:p>
        </p:txBody>
      </p:sp>
    </p:spTree>
    <p:extLst>
      <p:ext uri="{BB962C8B-B14F-4D97-AF65-F5344CB8AC3E}">
        <p14:creationId xmlns:p14="http://schemas.microsoft.com/office/powerpoint/2010/main" val="39880944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Fee Structure</a:t>
            </a:r>
            <a:endParaRPr lang="en-US" b="1" dirty="0">
              <a:solidFill>
                <a:srgbClr val="0070C0"/>
              </a:solidFill>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01" t="2761" r="3744" b="11153"/>
          <a:stretch/>
        </p:blipFill>
        <p:spPr bwMode="auto">
          <a:xfrm>
            <a:off x="1524000" y="1371600"/>
            <a:ext cx="634543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2371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b="1" dirty="0" smtClean="0">
                <a:solidFill>
                  <a:srgbClr val="0070C0"/>
                </a:solidFill>
              </a:rPr>
              <a:t>56 Charter Members</a:t>
            </a:r>
            <a:endParaRPr lang="en-US" dirty="0">
              <a:solidFill>
                <a:srgbClr val="0070C0"/>
              </a:solidFill>
            </a:endParaRPr>
          </a:p>
        </p:txBody>
      </p:sp>
      <p:sp>
        <p:nvSpPr>
          <p:cNvPr id="4" name="Content Placeholder 3"/>
          <p:cNvSpPr>
            <a:spLocks noGrp="1"/>
          </p:cNvSpPr>
          <p:nvPr>
            <p:ph sz="half" idx="1"/>
          </p:nvPr>
        </p:nvSpPr>
        <p:spPr>
          <a:xfrm>
            <a:off x="152400" y="838200"/>
            <a:ext cx="4800600" cy="4495800"/>
          </a:xfrm>
        </p:spPr>
        <p:txBody>
          <a:bodyPr/>
          <a:lstStyle/>
          <a:p>
            <a:r>
              <a:rPr lang="en-US" sz="1800" dirty="0"/>
              <a:t>American Congregational Association’s Congregational </a:t>
            </a:r>
            <a:r>
              <a:rPr lang="en-US" sz="1800" dirty="0" smtClean="0"/>
              <a:t>Library</a:t>
            </a:r>
            <a:endParaRPr lang="en-US" sz="1800" dirty="0"/>
          </a:p>
          <a:p>
            <a:r>
              <a:rPr lang="en-US" sz="1800" dirty="0"/>
              <a:t>Arizona State University </a:t>
            </a:r>
          </a:p>
          <a:p>
            <a:r>
              <a:rPr lang="en-US" sz="1800" dirty="0" smtClean="0"/>
              <a:t>Boston City Archives and Records</a:t>
            </a:r>
          </a:p>
          <a:p>
            <a:r>
              <a:rPr lang="en-US" sz="1800" dirty="0" smtClean="0"/>
              <a:t>Brigham Young University</a:t>
            </a:r>
          </a:p>
          <a:p>
            <a:r>
              <a:rPr lang="en-US" sz="1800" dirty="0" smtClean="0"/>
              <a:t>Brooklyn </a:t>
            </a:r>
            <a:r>
              <a:rPr lang="en-US" sz="1800" dirty="0"/>
              <a:t>Historical Society Library and </a:t>
            </a:r>
            <a:r>
              <a:rPr lang="en-US" sz="1800" dirty="0" smtClean="0"/>
              <a:t>Archives</a:t>
            </a:r>
            <a:endParaRPr lang="en-US" sz="1800" dirty="0"/>
          </a:p>
          <a:p>
            <a:r>
              <a:rPr lang="en-US" sz="1800" dirty="0" smtClean="0"/>
              <a:t>Claremont </a:t>
            </a:r>
            <a:r>
              <a:rPr lang="en-US" sz="1800" dirty="0"/>
              <a:t>Colleges </a:t>
            </a:r>
            <a:r>
              <a:rPr lang="en-US" sz="1800" dirty="0" smtClean="0"/>
              <a:t>Library</a:t>
            </a:r>
            <a:endParaRPr lang="en-US" sz="1800" dirty="0"/>
          </a:p>
          <a:p>
            <a:r>
              <a:rPr lang="en-US" sz="1800" dirty="0"/>
              <a:t>Clemson </a:t>
            </a:r>
            <a:r>
              <a:rPr lang="en-US" sz="1800" dirty="0" smtClean="0"/>
              <a:t>University</a:t>
            </a:r>
            <a:endParaRPr lang="en-US" sz="1800" dirty="0"/>
          </a:p>
          <a:p>
            <a:r>
              <a:rPr lang="en-US" sz="1800" dirty="0"/>
              <a:t>Clerics of St </a:t>
            </a:r>
            <a:r>
              <a:rPr lang="en-US" sz="1800" dirty="0" err="1" smtClean="0"/>
              <a:t>Viator</a:t>
            </a:r>
            <a:endParaRPr lang="en-US" sz="1800" dirty="0"/>
          </a:p>
          <a:p>
            <a:r>
              <a:rPr lang="en-US" sz="1800" dirty="0"/>
              <a:t>College of William and Mary</a:t>
            </a:r>
          </a:p>
          <a:p>
            <a:r>
              <a:rPr lang="en-US" sz="1800" dirty="0"/>
              <a:t>Columbia </a:t>
            </a:r>
            <a:r>
              <a:rPr lang="en-US" sz="1800" dirty="0" smtClean="0"/>
              <a:t>University</a:t>
            </a:r>
          </a:p>
          <a:p>
            <a:r>
              <a:rPr lang="en-US" sz="1800" dirty="0" smtClean="0"/>
              <a:t>Creighton</a:t>
            </a:r>
          </a:p>
          <a:p>
            <a:r>
              <a:rPr lang="en-US" sz="1800" dirty="0" smtClean="0"/>
              <a:t>Duke University</a:t>
            </a:r>
          </a:p>
          <a:p>
            <a:r>
              <a:rPr lang="en-US" sz="1800" dirty="0" smtClean="0"/>
              <a:t>Eastern Michigan University</a:t>
            </a:r>
            <a:endParaRPr lang="en-US" sz="1800" dirty="0"/>
          </a:p>
          <a:p>
            <a:r>
              <a:rPr lang="en-US" sz="1800" dirty="0"/>
              <a:t>Getty Research </a:t>
            </a:r>
            <a:r>
              <a:rPr lang="en-US" sz="1800" dirty="0" smtClean="0"/>
              <a:t>Institute</a:t>
            </a:r>
          </a:p>
          <a:p>
            <a:r>
              <a:rPr lang="en-US" sz="1800" dirty="0" smtClean="0"/>
              <a:t>Harvard University</a:t>
            </a:r>
            <a:endParaRPr lang="en-US" sz="1800" dirty="0"/>
          </a:p>
          <a:p>
            <a:pPr marL="0" indent="0">
              <a:buNone/>
            </a:pPr>
            <a:endParaRPr lang="en-US" sz="1400" dirty="0"/>
          </a:p>
        </p:txBody>
      </p:sp>
      <p:sp>
        <p:nvSpPr>
          <p:cNvPr id="5" name="Content Placeholder 4"/>
          <p:cNvSpPr>
            <a:spLocks noGrp="1"/>
          </p:cNvSpPr>
          <p:nvPr>
            <p:ph sz="half" idx="2"/>
          </p:nvPr>
        </p:nvSpPr>
        <p:spPr>
          <a:xfrm>
            <a:off x="4953000" y="863600"/>
            <a:ext cx="4038600" cy="4470400"/>
          </a:xfrm>
        </p:spPr>
        <p:txBody>
          <a:bodyPr/>
          <a:lstStyle/>
          <a:p>
            <a:r>
              <a:rPr lang="en-US" sz="1800" dirty="0" smtClean="0"/>
              <a:t>Indianapolis Museum of Art Library and Archives</a:t>
            </a:r>
          </a:p>
          <a:p>
            <a:r>
              <a:rPr lang="en-US" sz="1800" dirty="0" smtClean="0"/>
              <a:t>Institute </a:t>
            </a:r>
            <a:r>
              <a:rPr lang="en-US" sz="1800" dirty="0"/>
              <a:t>for Advanced Study [Shelby White and Leon Levy Archives Center]</a:t>
            </a:r>
          </a:p>
          <a:p>
            <a:r>
              <a:rPr lang="en-US" sz="1800" dirty="0" smtClean="0"/>
              <a:t>Johns </a:t>
            </a:r>
            <a:r>
              <a:rPr lang="en-US" sz="1800" dirty="0"/>
              <a:t>Hopkins University</a:t>
            </a:r>
          </a:p>
          <a:p>
            <a:r>
              <a:rPr lang="en-US" sz="1800" dirty="0"/>
              <a:t>Litchfield Historical Society</a:t>
            </a:r>
          </a:p>
          <a:p>
            <a:r>
              <a:rPr lang="en-US" sz="1800" dirty="0"/>
              <a:t>Luther College</a:t>
            </a:r>
          </a:p>
          <a:p>
            <a:r>
              <a:rPr lang="en-US" sz="1800" dirty="0"/>
              <a:t>Massachusetts Institute for Technology</a:t>
            </a:r>
          </a:p>
          <a:p>
            <a:r>
              <a:rPr lang="en-US" sz="1800" dirty="0"/>
              <a:t>Mennonite Church USA Archives</a:t>
            </a:r>
          </a:p>
          <a:p>
            <a:r>
              <a:rPr lang="en-US" sz="1800" dirty="0" smtClean="0"/>
              <a:t>Michael Feinstein Great American Songbook Initiative</a:t>
            </a:r>
          </a:p>
          <a:p>
            <a:r>
              <a:rPr lang="en-US" sz="1800" dirty="0" smtClean="0"/>
              <a:t>Michigan State University</a:t>
            </a:r>
          </a:p>
          <a:p>
            <a:r>
              <a:rPr lang="en-US" sz="1800" dirty="0" smtClean="0"/>
              <a:t>Mississippi </a:t>
            </a:r>
            <a:r>
              <a:rPr lang="en-US" sz="1800" dirty="0"/>
              <a:t>State University</a:t>
            </a:r>
          </a:p>
          <a:p>
            <a:r>
              <a:rPr lang="en-US" sz="1800" dirty="0"/>
              <a:t>Mojave Desert Heritage and Cultural </a:t>
            </a:r>
            <a:r>
              <a:rPr lang="en-US" sz="1800" dirty="0" smtClean="0"/>
              <a:t>Association</a:t>
            </a:r>
          </a:p>
        </p:txBody>
      </p:sp>
    </p:spTree>
    <p:extLst>
      <p:ext uri="{BB962C8B-B14F-4D97-AF65-F5344CB8AC3E}">
        <p14:creationId xmlns:p14="http://schemas.microsoft.com/office/powerpoint/2010/main" val="1767569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Autofit/>
          </a:bodyPr>
          <a:lstStyle/>
          <a:p>
            <a:pPr>
              <a:spcBef>
                <a:spcPts val="0"/>
              </a:spcBef>
              <a:spcAft>
                <a:spcPts val="1200"/>
              </a:spcAft>
            </a:pPr>
            <a:r>
              <a:rPr lang="en-US" sz="2400" b="1" dirty="0" smtClean="0"/>
              <a:t>A </a:t>
            </a:r>
            <a:r>
              <a:rPr lang="en-US" sz="2400" b="1" dirty="0" smtClean="0">
                <a:solidFill>
                  <a:srgbClr val="0070C0"/>
                </a:solidFill>
              </a:rPr>
              <a:t>project</a:t>
            </a:r>
            <a:r>
              <a:rPr lang="en-US" sz="2400" dirty="0" smtClean="0">
                <a:solidFill>
                  <a:srgbClr val="0070C0"/>
                </a:solidFill>
              </a:rPr>
              <a:t> </a:t>
            </a:r>
            <a:r>
              <a:rPr lang="en-US" sz="2400" dirty="0" smtClean="0">
                <a:solidFill>
                  <a:srgbClr val="000000"/>
                </a:solidFill>
              </a:rPr>
              <a:t>instigated and funded by the Andrew W. Mellon Foundation for integrating the best qualities of Archon and the Archivists’ Toolkit into a “next generation” archives management tool</a:t>
            </a:r>
            <a:endParaRPr lang="en-US" sz="2400" dirty="0" smtClean="0">
              <a:solidFill>
                <a:srgbClr val="0070C0"/>
              </a:solidFill>
            </a:endParaRPr>
          </a:p>
          <a:p>
            <a:pPr>
              <a:spcBef>
                <a:spcPts val="0"/>
              </a:spcBef>
              <a:spcAft>
                <a:spcPts val="1200"/>
              </a:spcAft>
            </a:pPr>
            <a:r>
              <a:rPr lang="en-US" sz="2400" dirty="0" smtClean="0">
                <a:solidFill>
                  <a:srgbClr val="000000"/>
                </a:solidFill>
              </a:rPr>
              <a:t>Requires developing a </a:t>
            </a:r>
            <a:r>
              <a:rPr lang="en-US" sz="2400" b="1" dirty="0" smtClean="0">
                <a:solidFill>
                  <a:srgbClr val="0070C0"/>
                </a:solidFill>
              </a:rPr>
              <a:t>sustainable partnership and community</a:t>
            </a:r>
            <a:r>
              <a:rPr lang="en-US" sz="2400" dirty="0" smtClean="0">
                <a:solidFill>
                  <a:srgbClr val="0070C0"/>
                </a:solidFill>
              </a:rPr>
              <a:t> </a:t>
            </a:r>
            <a:r>
              <a:rPr lang="en-US" sz="2400" dirty="0" smtClean="0">
                <a:solidFill>
                  <a:srgbClr val="000000"/>
                </a:solidFill>
              </a:rPr>
              <a:t>to </a:t>
            </a:r>
            <a:r>
              <a:rPr lang="en-US" sz="2400" dirty="0">
                <a:solidFill>
                  <a:srgbClr val="000000"/>
                </a:solidFill>
              </a:rPr>
              <a:t>support and foster the growth of the </a:t>
            </a:r>
            <a:r>
              <a:rPr lang="en-US" sz="2400" dirty="0" smtClean="0">
                <a:solidFill>
                  <a:srgbClr val="000000"/>
                </a:solidFill>
              </a:rPr>
              <a:t>software</a:t>
            </a:r>
            <a:endParaRPr lang="en-US" sz="2400" dirty="0" smtClean="0">
              <a:solidFill>
                <a:srgbClr val="0070C0"/>
              </a:solidFill>
            </a:endParaRPr>
          </a:p>
          <a:p>
            <a:pPr>
              <a:spcBef>
                <a:spcPts val="0"/>
              </a:spcBef>
              <a:spcAft>
                <a:spcPts val="1200"/>
              </a:spcAft>
            </a:pPr>
            <a:r>
              <a:rPr lang="en-US" sz="2400" dirty="0" smtClean="0">
                <a:solidFill>
                  <a:srgbClr val="000000"/>
                </a:solidFill>
              </a:rPr>
              <a:t>A</a:t>
            </a:r>
            <a:r>
              <a:rPr lang="en-US" sz="2400" dirty="0" smtClean="0">
                <a:solidFill>
                  <a:srgbClr val="0070C0"/>
                </a:solidFill>
              </a:rPr>
              <a:t> </a:t>
            </a:r>
            <a:r>
              <a:rPr lang="en-US" sz="2400" b="1" dirty="0" smtClean="0">
                <a:solidFill>
                  <a:srgbClr val="0070C0"/>
                </a:solidFill>
              </a:rPr>
              <a:t>community effort</a:t>
            </a:r>
            <a:r>
              <a:rPr lang="en-US" sz="2400" dirty="0" smtClean="0">
                <a:solidFill>
                  <a:srgbClr val="0070C0"/>
                </a:solidFill>
              </a:rPr>
              <a:t>, </a:t>
            </a:r>
            <a:r>
              <a:rPr lang="en-US" sz="2400" dirty="0" smtClean="0">
                <a:solidFill>
                  <a:srgbClr val="000000"/>
                </a:solidFill>
              </a:rPr>
              <a:t>led by the libraries of New York University, the University of Illinois at Urbana-Champaign, and the University of California, San Diego</a:t>
            </a:r>
          </a:p>
          <a:p>
            <a:pPr>
              <a:spcBef>
                <a:spcPts val="0"/>
              </a:spcBef>
              <a:spcAft>
                <a:spcPts val="1200"/>
              </a:spcAft>
            </a:pPr>
            <a:r>
              <a:rPr lang="en-US" sz="2400" dirty="0" smtClean="0">
                <a:solidFill>
                  <a:srgbClr val="000000"/>
                </a:solidFill>
              </a:rPr>
              <a:t>Two phases: </a:t>
            </a:r>
            <a:r>
              <a:rPr lang="en-US" sz="2400" b="1" dirty="0" smtClean="0">
                <a:solidFill>
                  <a:srgbClr val="0070C0"/>
                </a:solidFill>
              </a:rPr>
              <a:t>planning</a:t>
            </a:r>
            <a:r>
              <a:rPr lang="en-US" sz="2400" dirty="0" smtClean="0">
                <a:solidFill>
                  <a:srgbClr val="0070C0"/>
                </a:solidFill>
              </a:rPr>
              <a:t> </a:t>
            </a:r>
            <a:r>
              <a:rPr lang="en-US" sz="2400" dirty="0" smtClean="0">
                <a:solidFill>
                  <a:srgbClr val="000000"/>
                </a:solidFill>
              </a:rPr>
              <a:t>and </a:t>
            </a:r>
            <a:r>
              <a:rPr lang="en-US" sz="2400" b="1" dirty="0" smtClean="0">
                <a:solidFill>
                  <a:srgbClr val="0070C0"/>
                </a:solidFill>
              </a:rPr>
              <a:t>development</a:t>
            </a:r>
          </a:p>
        </p:txBody>
      </p:sp>
      <p:sp>
        <p:nvSpPr>
          <p:cNvPr id="5" name="Title 1"/>
          <p:cNvSpPr>
            <a:spLocks noGrp="1"/>
          </p:cNvSpPr>
          <p:nvPr>
            <p:ph type="title"/>
          </p:nvPr>
        </p:nvSpPr>
        <p:spPr>
          <a:xfrm>
            <a:off x="457200" y="274638"/>
            <a:ext cx="8229600" cy="1143000"/>
          </a:xfrm>
        </p:spPr>
        <p:txBody>
          <a:bodyPr>
            <a:normAutofit/>
          </a:bodyPr>
          <a:lstStyle/>
          <a:p>
            <a:r>
              <a:rPr lang="en-US" b="1" dirty="0" smtClean="0">
                <a:solidFill>
                  <a:srgbClr val="0070C0"/>
                </a:solidFill>
              </a:rPr>
              <a:t>ArchivesSpace: The Project</a:t>
            </a:r>
            <a:endParaRPr lang="en-US" b="1" dirty="0">
              <a:solidFill>
                <a:srgbClr val="0070C0"/>
              </a:solidFill>
            </a:endParaRPr>
          </a:p>
        </p:txBody>
      </p:sp>
    </p:spTree>
    <p:extLst>
      <p:ext uri="{BB962C8B-B14F-4D97-AF65-F5344CB8AC3E}">
        <p14:creationId xmlns:p14="http://schemas.microsoft.com/office/powerpoint/2010/main" val="18255529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52400" y="685800"/>
            <a:ext cx="4572000" cy="4724400"/>
          </a:xfrm>
        </p:spPr>
        <p:txBody>
          <a:bodyPr/>
          <a:lstStyle/>
          <a:p>
            <a:r>
              <a:rPr lang="en-US" sz="1800" dirty="0" smtClean="0"/>
              <a:t>National Library of Australia</a:t>
            </a:r>
          </a:p>
          <a:p>
            <a:r>
              <a:rPr lang="en-US" sz="1800" dirty="0" smtClean="0"/>
              <a:t>New York Public Library</a:t>
            </a:r>
          </a:p>
          <a:p>
            <a:r>
              <a:rPr lang="en-US" sz="1800" dirty="0" smtClean="0"/>
              <a:t>New </a:t>
            </a:r>
            <a:r>
              <a:rPr lang="en-US" sz="1800" dirty="0"/>
              <a:t>York </a:t>
            </a:r>
            <a:r>
              <a:rPr lang="en-US" sz="1800" dirty="0" smtClean="0"/>
              <a:t>University</a:t>
            </a:r>
          </a:p>
          <a:p>
            <a:r>
              <a:rPr lang="en-US" sz="1800" dirty="0" smtClean="0"/>
              <a:t>Northwestern University</a:t>
            </a:r>
            <a:endParaRPr lang="en-US" sz="1800" dirty="0"/>
          </a:p>
          <a:p>
            <a:r>
              <a:rPr lang="en-US" sz="1800" dirty="0"/>
              <a:t>Pennsylvania State University</a:t>
            </a:r>
          </a:p>
          <a:p>
            <a:r>
              <a:rPr lang="en-US" sz="1800" dirty="0"/>
              <a:t>Princeton University </a:t>
            </a:r>
          </a:p>
          <a:p>
            <a:r>
              <a:rPr lang="en-US" sz="1800" dirty="0"/>
              <a:t>Purdue University</a:t>
            </a:r>
          </a:p>
          <a:p>
            <a:r>
              <a:rPr lang="en-US" sz="1800" dirty="0"/>
              <a:t>Rockefeller Archive Center</a:t>
            </a:r>
          </a:p>
          <a:p>
            <a:r>
              <a:rPr lang="en-US" sz="1800" dirty="0"/>
              <a:t>Santa Ana Public Library</a:t>
            </a:r>
          </a:p>
          <a:p>
            <a:r>
              <a:rPr lang="en-US" sz="1800" dirty="0"/>
              <a:t>Smithsonian Institution</a:t>
            </a:r>
          </a:p>
          <a:p>
            <a:r>
              <a:rPr lang="en-US" sz="1800" dirty="0"/>
              <a:t>Stanford University</a:t>
            </a:r>
          </a:p>
          <a:p>
            <a:r>
              <a:rPr lang="en-US" sz="1800" dirty="0"/>
              <a:t>Texas A&amp;M University</a:t>
            </a:r>
          </a:p>
          <a:p>
            <a:r>
              <a:rPr lang="en-US" sz="1800" dirty="0" smtClean="0"/>
              <a:t>University </a:t>
            </a:r>
            <a:r>
              <a:rPr lang="en-US" sz="1800" dirty="0"/>
              <a:t>of California, Berkeley</a:t>
            </a:r>
          </a:p>
          <a:p>
            <a:r>
              <a:rPr lang="en-US" sz="1800" dirty="0"/>
              <a:t>University of California, Irvine</a:t>
            </a:r>
          </a:p>
          <a:p>
            <a:r>
              <a:rPr lang="en-US" sz="1800" dirty="0"/>
              <a:t>University of California, Los </a:t>
            </a:r>
            <a:r>
              <a:rPr lang="en-US" sz="1800" dirty="0" smtClean="0"/>
              <a:t>Angeles</a:t>
            </a:r>
          </a:p>
          <a:p>
            <a:r>
              <a:rPr lang="en-US" sz="1800" dirty="0"/>
              <a:t>University of California, San </a:t>
            </a:r>
            <a:r>
              <a:rPr lang="en-US" sz="1800" dirty="0" smtClean="0"/>
              <a:t>Diego</a:t>
            </a:r>
          </a:p>
          <a:p>
            <a:r>
              <a:rPr lang="en-US" sz="1800" dirty="0" smtClean="0"/>
              <a:t>University of Hawaii</a:t>
            </a:r>
          </a:p>
          <a:p>
            <a:endParaRPr lang="en-US" sz="1600" dirty="0"/>
          </a:p>
          <a:p>
            <a:pPr marL="0" indent="0">
              <a:buNone/>
            </a:pPr>
            <a:endParaRPr lang="en-US" sz="1400" dirty="0"/>
          </a:p>
        </p:txBody>
      </p:sp>
      <p:sp>
        <p:nvSpPr>
          <p:cNvPr id="5" name="Content Placeholder 4"/>
          <p:cNvSpPr>
            <a:spLocks noGrp="1"/>
          </p:cNvSpPr>
          <p:nvPr>
            <p:ph sz="half" idx="2"/>
          </p:nvPr>
        </p:nvSpPr>
        <p:spPr>
          <a:xfrm>
            <a:off x="4953000" y="685800"/>
            <a:ext cx="4038600" cy="4699000"/>
          </a:xfrm>
        </p:spPr>
        <p:txBody>
          <a:bodyPr/>
          <a:lstStyle/>
          <a:p>
            <a:r>
              <a:rPr lang="en-US" sz="2000" dirty="0" smtClean="0"/>
              <a:t>University </a:t>
            </a:r>
            <a:r>
              <a:rPr lang="en-US" sz="2000" dirty="0"/>
              <a:t>of Houston</a:t>
            </a:r>
          </a:p>
          <a:p>
            <a:r>
              <a:rPr lang="en-US" sz="2000" dirty="0"/>
              <a:t>University of Illinois at Urbana-Champaign</a:t>
            </a:r>
          </a:p>
          <a:p>
            <a:r>
              <a:rPr lang="en-US" sz="2000" dirty="0"/>
              <a:t>University of </a:t>
            </a:r>
            <a:r>
              <a:rPr lang="en-US" sz="2000" dirty="0" smtClean="0"/>
              <a:t>Iowa</a:t>
            </a:r>
          </a:p>
          <a:p>
            <a:r>
              <a:rPr lang="en-US" sz="2000" dirty="0" smtClean="0"/>
              <a:t>University of Kentucky</a:t>
            </a:r>
            <a:endParaRPr lang="en-US" sz="2000" dirty="0"/>
          </a:p>
          <a:p>
            <a:r>
              <a:rPr lang="en-US" sz="2000" dirty="0"/>
              <a:t>University of Maryland</a:t>
            </a:r>
          </a:p>
          <a:p>
            <a:r>
              <a:rPr lang="en-US" sz="2000" dirty="0"/>
              <a:t>University of Michigan</a:t>
            </a:r>
          </a:p>
          <a:p>
            <a:r>
              <a:rPr lang="en-US" sz="2000" dirty="0"/>
              <a:t>University of Minnesota</a:t>
            </a:r>
          </a:p>
          <a:p>
            <a:r>
              <a:rPr lang="en-US" sz="2000" dirty="0"/>
              <a:t>University of North Carolina at Charlotte</a:t>
            </a:r>
          </a:p>
          <a:p>
            <a:r>
              <a:rPr lang="en-US" sz="2000" dirty="0"/>
              <a:t>University of Richmond</a:t>
            </a:r>
          </a:p>
          <a:p>
            <a:r>
              <a:rPr lang="en-US" sz="2000" dirty="0"/>
              <a:t>University of Tennessee</a:t>
            </a:r>
          </a:p>
          <a:p>
            <a:r>
              <a:rPr lang="en-US" sz="2000" dirty="0"/>
              <a:t>University of Virginia</a:t>
            </a:r>
          </a:p>
          <a:p>
            <a:r>
              <a:rPr lang="en-US" sz="2000" dirty="0"/>
              <a:t>University of West Florida</a:t>
            </a:r>
          </a:p>
          <a:p>
            <a:r>
              <a:rPr lang="en-US" sz="2000" dirty="0"/>
              <a:t>Yale University</a:t>
            </a:r>
          </a:p>
        </p:txBody>
      </p:sp>
    </p:spTree>
    <p:extLst>
      <p:ext uri="{BB962C8B-B14F-4D97-AF65-F5344CB8AC3E}">
        <p14:creationId xmlns:p14="http://schemas.microsoft.com/office/powerpoint/2010/main" val="655774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Governance Structure</a:t>
            </a:r>
            <a:endParaRPr lang="en-US" b="1" dirty="0"/>
          </a:p>
        </p:txBody>
      </p:sp>
      <p:sp>
        <p:nvSpPr>
          <p:cNvPr id="3" name="Content Placeholder 2"/>
          <p:cNvSpPr>
            <a:spLocks noGrp="1"/>
          </p:cNvSpPr>
          <p:nvPr>
            <p:ph idx="1"/>
          </p:nvPr>
        </p:nvSpPr>
        <p:spPr/>
        <p:txBody>
          <a:bodyPr/>
          <a:lstStyle/>
          <a:p>
            <a:pPr>
              <a:spcBef>
                <a:spcPts val="0"/>
              </a:spcBef>
              <a:spcAft>
                <a:spcPts val="2400"/>
              </a:spcAft>
            </a:pPr>
            <a:r>
              <a:rPr lang="en-US" sz="2800" dirty="0" smtClean="0">
                <a:solidFill>
                  <a:srgbClr val="000000"/>
                </a:solidFill>
              </a:rPr>
              <a:t>Board of Trustees</a:t>
            </a:r>
          </a:p>
          <a:p>
            <a:pPr>
              <a:spcBef>
                <a:spcPts val="0"/>
              </a:spcBef>
              <a:spcAft>
                <a:spcPts val="2400"/>
              </a:spcAft>
            </a:pPr>
            <a:r>
              <a:rPr lang="en-US" sz="2800" dirty="0" smtClean="0">
                <a:solidFill>
                  <a:srgbClr val="000000"/>
                </a:solidFill>
              </a:rPr>
              <a:t>User Advisory Council</a:t>
            </a:r>
          </a:p>
          <a:p>
            <a:pPr>
              <a:spcBef>
                <a:spcPts val="0"/>
              </a:spcBef>
              <a:spcAft>
                <a:spcPts val="2400"/>
              </a:spcAft>
            </a:pPr>
            <a:r>
              <a:rPr lang="en-US" sz="2800" dirty="0" smtClean="0">
                <a:solidFill>
                  <a:srgbClr val="000000"/>
                </a:solidFill>
              </a:rPr>
              <a:t>Technical Advisory Council</a:t>
            </a:r>
            <a:endParaRPr lang="en-US" sz="2800" dirty="0">
              <a:solidFill>
                <a:srgbClr val="000000"/>
              </a:solidFill>
            </a:endParaRPr>
          </a:p>
          <a:p>
            <a:pPr>
              <a:spcBef>
                <a:spcPts val="0"/>
              </a:spcBef>
              <a:spcAft>
                <a:spcPts val="2400"/>
              </a:spcAft>
            </a:pPr>
            <a:r>
              <a:rPr lang="en-US" sz="2800" dirty="0" smtClean="0">
                <a:solidFill>
                  <a:srgbClr val="000000"/>
                </a:solidFill>
              </a:rPr>
              <a:t>Governance brochure:	</a:t>
            </a:r>
            <a:r>
              <a:rPr lang="en-US" sz="2400" dirty="0" smtClean="0">
                <a:solidFill>
                  <a:srgbClr val="000000"/>
                </a:solidFill>
                <a:hlinkClick r:id="rId3"/>
              </a:rPr>
              <a:t>http</a:t>
            </a:r>
            <a:r>
              <a:rPr lang="en-US" sz="2400" dirty="0">
                <a:solidFill>
                  <a:srgbClr val="000000"/>
                </a:solidFill>
                <a:hlinkClick r:id="rId3"/>
              </a:rPr>
              <a:t>://www.archivesspace.org/brochures/</a:t>
            </a:r>
            <a:r>
              <a:rPr lang="en-US" sz="2400" dirty="0" smtClean="0">
                <a:solidFill>
                  <a:srgbClr val="000000"/>
                </a:solidFill>
                <a:hlinkClick r:id="rId3"/>
              </a:rPr>
              <a:t>governance</a:t>
            </a: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14342965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Staffing</a:t>
            </a:r>
            <a:endParaRPr lang="en-US" b="1" dirty="0"/>
          </a:p>
        </p:txBody>
      </p:sp>
      <p:sp>
        <p:nvSpPr>
          <p:cNvPr id="3" name="Content Placeholder 2"/>
          <p:cNvSpPr>
            <a:spLocks noGrp="1"/>
          </p:cNvSpPr>
          <p:nvPr>
            <p:ph idx="1"/>
          </p:nvPr>
        </p:nvSpPr>
        <p:spPr/>
        <p:txBody>
          <a:bodyPr/>
          <a:lstStyle/>
          <a:p>
            <a:pPr>
              <a:spcBef>
                <a:spcPts val="0"/>
              </a:spcBef>
              <a:spcAft>
                <a:spcPts val="2400"/>
              </a:spcAft>
            </a:pPr>
            <a:r>
              <a:rPr lang="en-US" sz="2800" dirty="0" smtClean="0">
                <a:solidFill>
                  <a:srgbClr val="000000"/>
                </a:solidFill>
              </a:rPr>
              <a:t>Program Manager (1.0 FTE)</a:t>
            </a:r>
            <a:endParaRPr lang="en-US" sz="2800" dirty="0">
              <a:solidFill>
                <a:srgbClr val="000000"/>
              </a:solidFill>
            </a:endParaRPr>
          </a:p>
          <a:p>
            <a:pPr>
              <a:spcBef>
                <a:spcPts val="0"/>
              </a:spcBef>
              <a:spcAft>
                <a:spcPts val="2400"/>
              </a:spcAft>
            </a:pPr>
            <a:r>
              <a:rPr lang="en-US" sz="2800" dirty="0" smtClean="0">
                <a:solidFill>
                  <a:srgbClr val="000000"/>
                </a:solidFill>
              </a:rPr>
              <a:t>Developer (1.0 FTE)</a:t>
            </a:r>
            <a:endParaRPr lang="en-US" sz="2800" dirty="0">
              <a:solidFill>
                <a:srgbClr val="000000"/>
              </a:solidFill>
            </a:endParaRPr>
          </a:p>
          <a:p>
            <a:pPr>
              <a:spcBef>
                <a:spcPts val="0"/>
              </a:spcBef>
              <a:spcAft>
                <a:spcPts val="2400"/>
              </a:spcAft>
            </a:pPr>
            <a:r>
              <a:rPr lang="en-US" sz="2800" dirty="0" smtClean="0">
                <a:solidFill>
                  <a:srgbClr val="000000"/>
                </a:solidFill>
              </a:rPr>
              <a:t>Administrative (0.75 FTE)</a:t>
            </a:r>
            <a:endParaRPr lang="en-US" sz="2800" dirty="0">
              <a:solidFill>
                <a:srgbClr val="000000"/>
              </a:solidFill>
            </a:endParaRPr>
          </a:p>
        </p:txBody>
      </p:sp>
    </p:spTree>
    <p:extLst>
      <p:ext uri="{BB962C8B-B14F-4D97-AF65-F5344CB8AC3E}">
        <p14:creationId xmlns:p14="http://schemas.microsoft.com/office/powerpoint/2010/main" val="22349451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r>
              <a:rPr lang="en-US" b="1" dirty="0">
                <a:solidFill>
                  <a:srgbClr val="0070C0"/>
                </a:solidFill>
              </a:rPr>
              <a:t>F</a:t>
            </a:r>
            <a:r>
              <a:rPr lang="en-US" b="1" dirty="0" smtClean="0">
                <a:solidFill>
                  <a:srgbClr val="0070C0"/>
                </a:solidFill>
              </a:rPr>
              <a:t>ostering Community Participation</a:t>
            </a:r>
            <a:endParaRPr lang="en-US" dirty="0"/>
          </a:p>
        </p:txBody>
      </p:sp>
      <p:sp>
        <p:nvSpPr>
          <p:cNvPr id="3" name="Content Placeholder 2"/>
          <p:cNvSpPr>
            <a:spLocks noGrp="1"/>
          </p:cNvSpPr>
          <p:nvPr>
            <p:ph idx="1"/>
          </p:nvPr>
        </p:nvSpPr>
        <p:spPr>
          <a:xfrm>
            <a:off x="457200" y="1600200"/>
            <a:ext cx="8229600" cy="4419600"/>
          </a:xfrm>
        </p:spPr>
        <p:txBody>
          <a:bodyPr/>
          <a:lstStyle/>
          <a:p>
            <a:r>
              <a:rPr lang="en-US" sz="2800" dirty="0" smtClean="0">
                <a:solidFill>
                  <a:srgbClr val="000000"/>
                </a:solidFill>
              </a:rPr>
              <a:t>Open discussion of requirements, specifications, and architecture</a:t>
            </a:r>
          </a:p>
          <a:p>
            <a:r>
              <a:rPr lang="en-US" sz="2800" dirty="0" smtClean="0">
                <a:solidFill>
                  <a:srgbClr val="000000"/>
                </a:solidFill>
              </a:rPr>
              <a:t>ArchivesSpace website: </a:t>
            </a:r>
            <a:r>
              <a:rPr lang="en-US" sz="2800" dirty="0" smtClean="0">
                <a:solidFill>
                  <a:srgbClr val="000000"/>
                </a:solidFill>
                <a:hlinkClick r:id="rId3"/>
              </a:rPr>
              <a:t>www.archivesspace.org</a:t>
            </a:r>
            <a:r>
              <a:rPr lang="en-US" sz="2800" dirty="0" smtClean="0">
                <a:solidFill>
                  <a:srgbClr val="000000"/>
                </a:solidFill>
              </a:rPr>
              <a:t> </a:t>
            </a:r>
            <a:endParaRPr lang="en-US" sz="2800" dirty="0">
              <a:solidFill>
                <a:srgbClr val="000000"/>
              </a:solidFill>
            </a:endParaRPr>
          </a:p>
          <a:p>
            <a:r>
              <a:rPr lang="en-US" sz="2800" dirty="0" smtClean="0">
                <a:solidFill>
                  <a:srgbClr val="000000"/>
                </a:solidFill>
              </a:rPr>
              <a:t>ArchivesSpace </a:t>
            </a:r>
            <a:r>
              <a:rPr lang="en-US" sz="2800" dirty="0">
                <a:solidFill>
                  <a:srgbClr val="000000"/>
                </a:solidFill>
              </a:rPr>
              <a:t>Google </a:t>
            </a:r>
            <a:r>
              <a:rPr lang="en-US" sz="2800" dirty="0" smtClean="0">
                <a:solidFill>
                  <a:srgbClr val="000000"/>
                </a:solidFill>
              </a:rPr>
              <a:t>Group</a:t>
            </a:r>
          </a:p>
          <a:p>
            <a:r>
              <a:rPr lang="en-US" sz="2800" dirty="0" smtClean="0">
                <a:solidFill>
                  <a:srgbClr val="000000"/>
                </a:solidFill>
              </a:rPr>
              <a:t>Public </a:t>
            </a:r>
            <a:r>
              <a:rPr lang="en-US" sz="2800" dirty="0" err="1" smtClean="0">
                <a:solidFill>
                  <a:srgbClr val="000000"/>
                </a:solidFill>
              </a:rPr>
              <a:t>Github</a:t>
            </a:r>
            <a:r>
              <a:rPr lang="en-US" sz="2800" dirty="0" smtClean="0">
                <a:solidFill>
                  <a:srgbClr val="000000"/>
                </a:solidFill>
              </a:rPr>
              <a:t> </a:t>
            </a:r>
            <a:r>
              <a:rPr lang="en-US" sz="2800" dirty="0">
                <a:solidFill>
                  <a:srgbClr val="000000"/>
                </a:solidFill>
              </a:rPr>
              <a:t>repositories </a:t>
            </a:r>
          </a:p>
          <a:p>
            <a:pPr lvl="1"/>
            <a:r>
              <a:rPr lang="en-US" sz="2400" dirty="0" smtClean="0">
                <a:solidFill>
                  <a:srgbClr val="000000"/>
                </a:solidFill>
              </a:rPr>
              <a:t>Releases: </a:t>
            </a:r>
            <a:r>
              <a:rPr lang="en-US" sz="2400" dirty="0" smtClean="0">
                <a:solidFill>
                  <a:srgbClr val="000000"/>
                </a:solidFill>
                <a:hlinkClick r:id="rId4"/>
              </a:rPr>
              <a:t>github.com/archivesspace/archivesspace</a:t>
            </a:r>
            <a:endParaRPr lang="en-US" sz="2400" dirty="0">
              <a:solidFill>
                <a:srgbClr val="000000"/>
              </a:solidFill>
            </a:endParaRPr>
          </a:p>
          <a:p>
            <a:pPr lvl="1"/>
            <a:r>
              <a:rPr lang="en-US" sz="2400" dirty="0" smtClean="0">
                <a:solidFill>
                  <a:srgbClr val="000000"/>
                </a:solidFill>
              </a:rPr>
              <a:t>Development: </a:t>
            </a:r>
            <a:r>
              <a:rPr lang="en-US" sz="2400" dirty="0" smtClean="0">
                <a:solidFill>
                  <a:srgbClr val="000000"/>
                </a:solidFill>
                <a:hlinkClick r:id="rId5"/>
              </a:rPr>
              <a:t>github.com/hudmol/archivesspace</a:t>
            </a:r>
            <a:endParaRPr lang="en-US" sz="2400" dirty="0" smtClean="0">
              <a:solidFill>
                <a:srgbClr val="000000"/>
              </a:solidFill>
            </a:endParaRPr>
          </a:p>
          <a:p>
            <a:r>
              <a:rPr lang="en-US" sz="2800" dirty="0" smtClean="0">
                <a:solidFill>
                  <a:srgbClr val="000000"/>
                </a:solidFill>
              </a:rPr>
              <a:t>Elections to governance bodies</a:t>
            </a:r>
            <a:endParaRPr lang="en-US" sz="2800" dirty="0">
              <a:solidFill>
                <a:srgbClr val="000000"/>
              </a:solidFill>
            </a:endParaRPr>
          </a:p>
          <a:p>
            <a:r>
              <a:rPr lang="en-US" sz="2800" dirty="0" smtClean="0">
                <a:solidFill>
                  <a:srgbClr val="000000"/>
                </a:solidFill>
              </a:rPr>
              <a:t>Member ownership of the software and its development</a:t>
            </a:r>
            <a:endParaRPr lang="en-US" sz="2800" dirty="0">
              <a:solidFill>
                <a:srgbClr val="000000"/>
              </a:solidFill>
            </a:endParaRPr>
          </a:p>
        </p:txBody>
      </p:sp>
    </p:spTree>
    <p:extLst>
      <p:ext uri="{BB962C8B-B14F-4D97-AF65-F5344CB8AC3E}">
        <p14:creationId xmlns:p14="http://schemas.microsoft.com/office/powerpoint/2010/main" val="28280334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defRPr/>
            </a:pPr>
            <a:r>
              <a:rPr lang="en-US" sz="7200" b="1" dirty="0" smtClean="0">
                <a:solidFill>
                  <a:srgbClr val="0070C0"/>
                </a:solidFill>
                <a:ea typeface="+mj-ea"/>
                <a:cs typeface="+mj-cs"/>
              </a:rPr>
              <a:t>Thank You!</a:t>
            </a:r>
            <a:endParaRPr lang="en-US" sz="7200" b="1" dirty="0">
              <a:solidFill>
                <a:srgbClr val="0070C0"/>
              </a:solidFill>
              <a:ea typeface="+mj-ea"/>
              <a:cs typeface="+mj-cs"/>
            </a:endParaRPr>
          </a:p>
        </p:txBody>
      </p:sp>
      <p:sp>
        <p:nvSpPr>
          <p:cNvPr id="14339" name="Rectangle 3"/>
          <p:cNvSpPr>
            <a:spLocks noGrp="1" noChangeArrowheads="1"/>
          </p:cNvSpPr>
          <p:nvPr>
            <p:ph type="subTitle" idx="1"/>
          </p:nvPr>
        </p:nvSpPr>
        <p:spPr/>
        <p:txBody>
          <a:bodyPr/>
          <a:lstStyle/>
          <a:p>
            <a:pPr eaLnBrk="1" hangingPunct="1">
              <a:defRPr/>
            </a:pPr>
            <a:r>
              <a:rPr lang="en-US" dirty="0" smtClean="0">
                <a:ea typeface="+mn-ea"/>
              </a:rPr>
              <a:t>More information: </a:t>
            </a:r>
            <a:r>
              <a:rPr lang="en-US" dirty="0" smtClean="0">
                <a:solidFill>
                  <a:srgbClr val="0070C0"/>
                </a:solidFill>
                <a:ea typeface="+mn-ea"/>
                <a:hlinkClick r:id="rId2"/>
              </a:rPr>
              <a:t>http://www.archivesspace.org</a:t>
            </a:r>
            <a:r>
              <a:rPr lang="en-US" dirty="0" smtClean="0">
                <a:solidFill>
                  <a:srgbClr val="0070C0"/>
                </a:solidFill>
                <a:ea typeface="+mn-ea"/>
              </a:rPr>
              <a:t> </a:t>
            </a:r>
            <a:endParaRPr lang="en-US" dirty="0">
              <a:solidFill>
                <a:srgbClr val="0070C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noAutofit/>
          </a:bodyPr>
          <a:lstStyle/>
          <a:p>
            <a:pPr>
              <a:spcBef>
                <a:spcPts val="0"/>
              </a:spcBef>
              <a:spcAft>
                <a:spcPts val="1200"/>
              </a:spcAft>
            </a:pPr>
            <a:r>
              <a:rPr lang="en-US" sz="2000" b="1" dirty="0" smtClean="0">
                <a:solidFill>
                  <a:srgbClr val="0070C0"/>
                </a:solidFill>
              </a:rPr>
              <a:t>Steering Group: </a:t>
            </a:r>
            <a:r>
              <a:rPr lang="en-US" sz="2000" dirty="0" smtClean="0">
                <a:solidFill>
                  <a:srgbClr val="000000"/>
                </a:solidFill>
              </a:rPr>
              <a:t>Luc Declerck, David Millman, Beth Sandore, with Robin Dale</a:t>
            </a:r>
          </a:p>
          <a:p>
            <a:pPr>
              <a:spcBef>
                <a:spcPts val="0"/>
              </a:spcBef>
              <a:spcAft>
                <a:spcPts val="1200"/>
              </a:spcAft>
            </a:pPr>
            <a:r>
              <a:rPr lang="en-US" sz="2000" b="1" dirty="0" smtClean="0">
                <a:solidFill>
                  <a:srgbClr val="0070C0"/>
                </a:solidFill>
              </a:rPr>
              <a:t>Technical Architect:</a:t>
            </a:r>
            <a:r>
              <a:rPr lang="en-US" sz="2000" dirty="0" smtClean="0">
                <a:solidFill>
                  <a:srgbClr val="0070C0"/>
                </a:solidFill>
              </a:rPr>
              <a:t> </a:t>
            </a:r>
            <a:r>
              <a:rPr lang="en-US" sz="2000" dirty="0" smtClean="0">
                <a:solidFill>
                  <a:srgbClr val="000000"/>
                </a:solidFill>
              </a:rPr>
              <a:t>Mark Matienzo</a:t>
            </a:r>
          </a:p>
          <a:p>
            <a:pPr>
              <a:spcBef>
                <a:spcPts val="0"/>
              </a:spcBef>
              <a:spcAft>
                <a:spcPts val="1200"/>
              </a:spcAft>
            </a:pPr>
            <a:r>
              <a:rPr lang="en-US" sz="2000" b="1" dirty="0" smtClean="0">
                <a:solidFill>
                  <a:srgbClr val="0070C0"/>
                </a:solidFill>
              </a:rPr>
              <a:t>Development Manager:</a:t>
            </a:r>
            <a:r>
              <a:rPr lang="en-US" sz="2000" dirty="0" smtClean="0">
                <a:solidFill>
                  <a:srgbClr val="0070C0"/>
                </a:solidFill>
              </a:rPr>
              <a:t> </a:t>
            </a:r>
            <a:r>
              <a:rPr lang="en-US" sz="2000" dirty="0" smtClean="0">
                <a:solidFill>
                  <a:srgbClr val="000000"/>
                </a:solidFill>
              </a:rPr>
              <a:t>Katherine Kott</a:t>
            </a:r>
          </a:p>
          <a:p>
            <a:pPr>
              <a:spcBef>
                <a:spcPts val="0"/>
              </a:spcBef>
              <a:spcAft>
                <a:spcPts val="1200"/>
              </a:spcAft>
            </a:pPr>
            <a:r>
              <a:rPr lang="en-US" sz="2000" b="1" dirty="0" smtClean="0">
                <a:solidFill>
                  <a:srgbClr val="0070C0"/>
                </a:solidFill>
              </a:rPr>
              <a:t>Stakeholder Team: </a:t>
            </a:r>
            <a:r>
              <a:rPr lang="en-US" sz="2000" dirty="0" smtClean="0">
                <a:solidFill>
                  <a:srgbClr val="000000"/>
                </a:solidFill>
              </a:rPr>
              <a:t>Mark Matienzo (Product Owner), Chris Prom, Kyle Rimkus, Scott Schwartz, </a:t>
            </a:r>
            <a:r>
              <a:rPr lang="en-US" sz="2000" dirty="0" smtClean="0">
                <a:solidFill>
                  <a:srgbClr val="000000"/>
                </a:solidFill>
              </a:rPr>
              <a:t>Annie </a:t>
            </a:r>
            <a:r>
              <a:rPr lang="en-US" sz="2000" smtClean="0">
                <a:solidFill>
                  <a:srgbClr val="000000"/>
                </a:solidFill>
              </a:rPr>
              <a:t>Ross, Brad </a:t>
            </a:r>
            <a:r>
              <a:rPr lang="en-US" sz="2000" dirty="0" smtClean="0">
                <a:solidFill>
                  <a:srgbClr val="000000"/>
                </a:solidFill>
              </a:rPr>
              <a:t>Westbrook (Archivists/Business Analysts), Joe Pawletko (Technical Advisor) </a:t>
            </a:r>
          </a:p>
          <a:p>
            <a:pPr>
              <a:spcBef>
                <a:spcPts val="0"/>
              </a:spcBef>
              <a:spcAft>
                <a:spcPts val="1200"/>
              </a:spcAft>
            </a:pPr>
            <a:r>
              <a:rPr lang="en-US" sz="2000" b="1" dirty="0" smtClean="0">
                <a:solidFill>
                  <a:srgbClr val="0070C0"/>
                </a:solidFill>
              </a:rPr>
              <a:t>Development Team (Hudson </a:t>
            </a:r>
            <a:r>
              <a:rPr lang="en-US" sz="2000" b="1" dirty="0" err="1" smtClean="0">
                <a:solidFill>
                  <a:srgbClr val="0070C0"/>
                </a:solidFill>
              </a:rPr>
              <a:t>Molonglo</a:t>
            </a:r>
            <a:r>
              <a:rPr lang="en-US" sz="2000" b="1" dirty="0" smtClean="0">
                <a:solidFill>
                  <a:srgbClr val="0070C0"/>
                </a:solidFill>
              </a:rPr>
              <a:t>): </a:t>
            </a:r>
            <a:r>
              <a:rPr lang="en-US" sz="2000" dirty="0" smtClean="0">
                <a:solidFill>
                  <a:srgbClr val="000000"/>
                </a:solidFill>
              </a:rPr>
              <a:t>James Bullen, Mark Triggs, </a:t>
            </a:r>
            <a:r>
              <a:rPr lang="en-US" sz="2000" dirty="0" err="1" smtClean="0">
                <a:solidFill>
                  <a:srgbClr val="000000"/>
                </a:solidFill>
              </a:rPr>
              <a:t>Payten</a:t>
            </a:r>
            <a:r>
              <a:rPr lang="en-US" sz="2000" dirty="0" smtClean="0">
                <a:solidFill>
                  <a:srgbClr val="000000"/>
                </a:solidFill>
              </a:rPr>
              <a:t> Giles, Brian Hoffman</a:t>
            </a:r>
          </a:p>
          <a:p>
            <a:pPr>
              <a:spcBef>
                <a:spcPts val="0"/>
              </a:spcBef>
              <a:spcAft>
                <a:spcPts val="1200"/>
              </a:spcAft>
            </a:pPr>
            <a:r>
              <a:rPr lang="en-US" sz="2000" b="1" dirty="0" smtClean="0">
                <a:solidFill>
                  <a:srgbClr val="0070C0"/>
                </a:solidFill>
              </a:rPr>
              <a:t>Testing and Release Team:  </a:t>
            </a:r>
            <a:r>
              <a:rPr lang="en-US" sz="2000" dirty="0" err="1" smtClean="0">
                <a:solidFill>
                  <a:srgbClr val="000000"/>
                </a:solidFill>
              </a:rPr>
              <a:t>Sai</a:t>
            </a:r>
            <a:r>
              <a:rPr lang="en-US" sz="2000" dirty="0" smtClean="0">
                <a:solidFill>
                  <a:srgbClr val="000000"/>
                </a:solidFill>
              </a:rPr>
              <a:t> Tadikonda, Brian Tingle, Adrian Turner (CDL); with Hudson </a:t>
            </a:r>
            <a:r>
              <a:rPr lang="en-US" sz="2000" dirty="0" err="1" smtClean="0">
                <a:solidFill>
                  <a:srgbClr val="000000"/>
                </a:solidFill>
              </a:rPr>
              <a:t>Molonglo</a:t>
            </a:r>
            <a:r>
              <a:rPr lang="en-US" sz="2000" dirty="0" smtClean="0">
                <a:solidFill>
                  <a:srgbClr val="000000"/>
                </a:solidFill>
              </a:rPr>
              <a:t>, Mark Matienzo, and Katherine Kott</a:t>
            </a:r>
          </a:p>
          <a:p>
            <a:pPr>
              <a:spcBef>
                <a:spcPts val="0"/>
              </a:spcBef>
              <a:spcAft>
                <a:spcPts val="1200"/>
              </a:spcAft>
            </a:pPr>
            <a:r>
              <a:rPr lang="en-US" sz="2000" b="1" dirty="0" smtClean="0">
                <a:solidFill>
                  <a:srgbClr val="0070C0"/>
                </a:solidFill>
              </a:rPr>
              <a:t>Migration Team:  </a:t>
            </a:r>
            <a:r>
              <a:rPr lang="en-US" sz="2000" dirty="0" smtClean="0">
                <a:solidFill>
                  <a:srgbClr val="000000"/>
                </a:solidFill>
              </a:rPr>
              <a:t>Joe Pawletko (NYU), Nathan Stevens (AT), Chris Prom (Archon) plus Stakeholders and UIUC programmers</a:t>
            </a:r>
          </a:p>
        </p:txBody>
      </p:sp>
      <p:sp>
        <p:nvSpPr>
          <p:cNvPr id="5" name="Title 1"/>
          <p:cNvSpPr>
            <a:spLocks noGrp="1"/>
          </p:cNvSpPr>
          <p:nvPr>
            <p:ph type="title"/>
          </p:nvPr>
        </p:nvSpPr>
        <p:spPr>
          <a:xfrm>
            <a:off x="457200" y="274638"/>
            <a:ext cx="8229600" cy="1143000"/>
          </a:xfrm>
        </p:spPr>
        <p:txBody>
          <a:bodyPr>
            <a:normAutofit/>
          </a:bodyPr>
          <a:lstStyle/>
          <a:p>
            <a:r>
              <a:rPr lang="en-US" b="1" dirty="0" smtClean="0">
                <a:solidFill>
                  <a:srgbClr val="0070C0"/>
                </a:solidFill>
              </a:rPr>
              <a:t>Project Team</a:t>
            </a:r>
            <a:endParaRPr lang="en-US" b="1" dirty="0">
              <a:solidFill>
                <a:srgbClr val="0070C0"/>
              </a:solidFill>
            </a:endParaRPr>
          </a:p>
        </p:txBody>
      </p:sp>
    </p:spTree>
    <p:extLst>
      <p:ext uri="{BB962C8B-B14F-4D97-AF65-F5344CB8AC3E}">
        <p14:creationId xmlns:p14="http://schemas.microsoft.com/office/powerpoint/2010/main" val="34414491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Franklin Gothic Medium"/>
                <a:cs typeface="Franklin Gothic Medium"/>
              </a:rPr>
              <a:t>Brad Westbrook, </a:t>
            </a:r>
            <a:r>
              <a:rPr lang="en-US" sz="2400" dirty="0" err="1" smtClean="0">
                <a:latin typeface="Franklin Gothic Medium"/>
                <a:cs typeface="Franklin Gothic Medium"/>
              </a:rPr>
              <a:t>ArchivesSpace</a:t>
            </a:r>
            <a:endParaRPr lang="en-US" sz="2400" dirty="0">
              <a:latin typeface="Franklin Gothic Medium"/>
              <a:cs typeface="Franklin Gothic Medium"/>
            </a:endParaRPr>
          </a:p>
        </p:txBody>
      </p:sp>
      <p:sp>
        <p:nvSpPr>
          <p:cNvPr id="5" name="Text Placeholder 4"/>
          <p:cNvSpPr>
            <a:spLocks noGrp="1"/>
          </p:cNvSpPr>
          <p:nvPr>
            <p:ph type="body" idx="1"/>
          </p:nvPr>
        </p:nvSpPr>
        <p:spPr/>
        <p:txBody>
          <a:bodyPr/>
          <a:lstStyle/>
          <a:p>
            <a:r>
              <a:rPr lang="en-US" sz="4400" b="1" dirty="0" smtClean="0">
                <a:solidFill>
                  <a:srgbClr val="0070C0"/>
                </a:solidFill>
              </a:rPr>
              <a:t>History and Background</a:t>
            </a:r>
            <a:endParaRPr lang="en-US" sz="4400" b="1" dirty="0">
              <a:solidFill>
                <a:srgbClr val="0070C0"/>
              </a:solidFill>
            </a:endParaRPr>
          </a:p>
        </p:txBody>
      </p:sp>
    </p:spTree>
    <p:extLst>
      <p:ext uri="{BB962C8B-B14F-4D97-AF65-F5344CB8AC3E}">
        <p14:creationId xmlns:p14="http://schemas.microsoft.com/office/powerpoint/2010/main" val="39611613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dirty="0" err="1" smtClean="0">
                <a:solidFill>
                  <a:srgbClr val="0070C0"/>
                </a:solidFill>
                <a:ea typeface="+mj-ea"/>
                <a:cs typeface="+mj-cs"/>
              </a:rPr>
              <a:t>ASpace</a:t>
            </a:r>
            <a:r>
              <a:rPr lang="en-US" b="1" dirty="0" smtClean="0">
                <a:solidFill>
                  <a:srgbClr val="0070C0"/>
                </a:solidFill>
                <a:ea typeface="+mj-ea"/>
                <a:cs typeface="+mj-cs"/>
              </a:rPr>
              <a:t> Planning Phase</a:t>
            </a:r>
            <a:endParaRPr lang="en-US" b="1" dirty="0">
              <a:solidFill>
                <a:srgbClr val="0070C0"/>
              </a:solidFill>
              <a:ea typeface="+mj-ea"/>
              <a:cs typeface="+mj-cs"/>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527475790"/>
              </p:ext>
            </p:extLst>
          </p:nvPr>
        </p:nvGraphicFramePr>
        <p:xfrm>
          <a:off x="457200" y="1897380"/>
          <a:ext cx="8305800" cy="3474720"/>
        </p:xfrm>
        <a:graphic>
          <a:graphicData uri="http://schemas.openxmlformats.org/drawingml/2006/table">
            <a:tbl>
              <a:tblPr firstRow="1" bandRow="1">
                <a:tableStyleId>{3B4B98B0-60AC-42C2-AFA5-B58CD77FA1E5}</a:tableStyleId>
              </a:tblPr>
              <a:tblGrid>
                <a:gridCol w="3048000"/>
                <a:gridCol w="5257800"/>
              </a:tblGrid>
              <a:tr h="378460">
                <a:tc>
                  <a:txBody>
                    <a:bodyPr/>
                    <a:lstStyle/>
                    <a:p>
                      <a:r>
                        <a:rPr lang="en-US" sz="2400" b="0" dirty="0" smtClean="0">
                          <a:solidFill>
                            <a:schemeClr val="tx1"/>
                          </a:solidFill>
                          <a:latin typeface="Franklin Gothic Medium"/>
                        </a:rPr>
                        <a:t>June 2009</a:t>
                      </a:r>
                      <a:endParaRPr lang="en-US" sz="2400" b="0" dirty="0">
                        <a:solidFill>
                          <a:schemeClr val="tx1"/>
                        </a:solidFill>
                        <a:latin typeface="Franklin Gothic Medium"/>
                      </a:endParaRPr>
                    </a:p>
                  </a:txBody>
                  <a:tcPr/>
                </a:tc>
                <a:tc>
                  <a:txBody>
                    <a:bodyPr/>
                    <a:lstStyle/>
                    <a:p>
                      <a:r>
                        <a:rPr lang="en-US" sz="2400" b="0" dirty="0" smtClean="0">
                          <a:solidFill>
                            <a:schemeClr val="tx1"/>
                          </a:solidFill>
                          <a:latin typeface="Franklin Gothic Medium"/>
                        </a:rPr>
                        <a:t>Agreement to merge Archon and Archivists’ Toolkit</a:t>
                      </a:r>
                      <a:endParaRPr lang="en-US" sz="2400" b="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Sept. 2009</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Development of Archon and AT halted;</a:t>
                      </a:r>
                      <a:br>
                        <a:rPr lang="en-US" sz="2400" dirty="0" smtClean="0">
                          <a:solidFill>
                            <a:schemeClr val="tx1"/>
                          </a:solidFill>
                          <a:latin typeface="Franklin Gothic Medium"/>
                        </a:rPr>
                      </a:br>
                      <a:r>
                        <a:rPr lang="en-US" sz="2400" dirty="0" smtClean="0">
                          <a:solidFill>
                            <a:schemeClr val="tx1"/>
                          </a:solidFill>
                          <a:latin typeface="Franklin Gothic Medium"/>
                        </a:rPr>
                        <a:t>user support</a:t>
                      </a:r>
                      <a:r>
                        <a:rPr lang="en-US" sz="2400" baseline="0" dirty="0" smtClean="0">
                          <a:solidFill>
                            <a:schemeClr val="tx1"/>
                          </a:solidFill>
                          <a:latin typeface="Franklin Gothic Medium"/>
                        </a:rPr>
                        <a:t> continued</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Oct.</a:t>
                      </a:r>
                      <a:r>
                        <a:rPr lang="en-US" sz="2400" baseline="0" dirty="0" smtClean="0">
                          <a:solidFill>
                            <a:schemeClr val="tx1"/>
                          </a:solidFill>
                          <a:latin typeface="Franklin Gothic Medium"/>
                        </a:rPr>
                        <a:t> 2009-Jan. 2010</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Functional requirements established</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Jan. 2010-April 2011</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Functional</a:t>
                      </a:r>
                      <a:r>
                        <a:rPr lang="en-US" sz="2400" baseline="0" dirty="0" smtClean="0">
                          <a:solidFill>
                            <a:schemeClr val="tx1"/>
                          </a:solidFill>
                          <a:latin typeface="Franklin Gothic Medium"/>
                        </a:rPr>
                        <a:t> specifications drafted</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June 2010</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Technical architecture posited</a:t>
                      </a:r>
                      <a:endParaRPr lang="en-US" sz="2400" dirty="0">
                        <a:solidFill>
                          <a:schemeClr val="tx1"/>
                        </a:solidFill>
                        <a:latin typeface="Franklin Gothic Medium"/>
                      </a:endParaRPr>
                    </a:p>
                  </a:txBody>
                  <a:tcPr/>
                </a:tc>
              </a:tr>
              <a:tr h="378460">
                <a:tc>
                  <a:txBody>
                    <a:bodyPr/>
                    <a:lstStyle/>
                    <a:p>
                      <a:r>
                        <a:rPr lang="en-US" sz="2400" dirty="0" smtClean="0">
                          <a:solidFill>
                            <a:schemeClr val="tx1"/>
                          </a:solidFill>
                          <a:latin typeface="Franklin Gothic Medium"/>
                        </a:rPr>
                        <a:t>Jan.</a:t>
                      </a:r>
                      <a:r>
                        <a:rPr lang="en-US" sz="2400" baseline="0" dirty="0" smtClean="0">
                          <a:solidFill>
                            <a:schemeClr val="tx1"/>
                          </a:solidFill>
                          <a:latin typeface="Franklin Gothic Medium"/>
                        </a:rPr>
                        <a:t> 2010-June 2011</a:t>
                      </a:r>
                      <a:endParaRPr lang="en-US" sz="2400" dirty="0">
                        <a:solidFill>
                          <a:schemeClr val="tx1"/>
                        </a:solidFill>
                        <a:latin typeface="Franklin Gothic Medium"/>
                      </a:endParaRPr>
                    </a:p>
                  </a:txBody>
                  <a:tcPr/>
                </a:tc>
                <a:tc>
                  <a:txBody>
                    <a:bodyPr/>
                    <a:lstStyle/>
                    <a:p>
                      <a:r>
                        <a:rPr lang="en-US" sz="2400" dirty="0" smtClean="0">
                          <a:solidFill>
                            <a:schemeClr val="tx1"/>
                          </a:solidFill>
                          <a:latin typeface="Franklin Gothic Medium"/>
                        </a:rPr>
                        <a:t>Business planning</a:t>
                      </a:r>
                      <a:endParaRPr lang="en-US" sz="2400" dirty="0">
                        <a:solidFill>
                          <a:schemeClr val="tx1"/>
                        </a:solidFill>
                        <a:latin typeface="Franklin Gothic Medium"/>
                      </a:endParaRPr>
                    </a:p>
                  </a:txBody>
                  <a:tcPr/>
                </a:tc>
              </a:tr>
            </a:tbl>
          </a:graphicData>
        </a:graphic>
      </p:graphicFrame>
    </p:spTree>
    <p:extLst>
      <p:ext uri="{BB962C8B-B14F-4D97-AF65-F5344CB8AC3E}">
        <p14:creationId xmlns:p14="http://schemas.microsoft.com/office/powerpoint/2010/main" val="17480974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dirty="0" smtClean="0">
                <a:solidFill>
                  <a:srgbClr val="0070C0"/>
                </a:solidFill>
                <a:ea typeface="+mj-ea"/>
                <a:cs typeface="+mj-cs"/>
              </a:rPr>
              <a:t>Functional Requirements</a:t>
            </a:r>
            <a:endParaRPr lang="en-US" b="1" dirty="0">
              <a:solidFill>
                <a:srgbClr val="0070C0"/>
              </a:solidFill>
              <a:ea typeface="+mj-ea"/>
              <a:cs typeface="+mj-cs"/>
            </a:endParaRPr>
          </a:p>
        </p:txBody>
      </p:sp>
      <p:sp>
        <p:nvSpPr>
          <p:cNvPr id="8195" name="Rectangle 3"/>
          <p:cNvSpPr>
            <a:spLocks noGrp="1" noChangeArrowheads="1"/>
          </p:cNvSpPr>
          <p:nvPr>
            <p:ph sz="half" idx="1"/>
          </p:nvPr>
        </p:nvSpPr>
        <p:spPr>
          <a:xfrm>
            <a:off x="457200" y="1371600"/>
            <a:ext cx="8077200" cy="4525963"/>
          </a:xfrm>
        </p:spPr>
        <p:txBody>
          <a:bodyPr/>
          <a:lstStyle/>
          <a:p>
            <a:pPr eaLnBrk="1" hangingPunct="1">
              <a:spcBef>
                <a:spcPts val="0"/>
              </a:spcBef>
              <a:spcAft>
                <a:spcPts val="1800"/>
              </a:spcAft>
              <a:defRPr/>
            </a:pPr>
            <a:r>
              <a:rPr lang="en-US" dirty="0" smtClean="0">
                <a:ea typeface="+mn-ea"/>
              </a:rPr>
              <a:t>First draft of high-level requirements:</a:t>
            </a:r>
            <a:br>
              <a:rPr lang="en-US" dirty="0" smtClean="0">
                <a:ea typeface="+mn-ea"/>
              </a:rPr>
            </a:br>
            <a:r>
              <a:rPr lang="en-US" sz="2400" dirty="0" smtClean="0">
                <a:hlinkClick r:id="rId3"/>
              </a:rPr>
              <a:t>http</a:t>
            </a:r>
            <a:r>
              <a:rPr lang="en-US" sz="2400" dirty="0">
                <a:hlinkClick r:id="rId3"/>
              </a:rPr>
              <a:t>://</a:t>
            </a:r>
            <a:r>
              <a:rPr lang="en-US" sz="2400" dirty="0" smtClean="0">
                <a:hlinkClick r:id="rId3"/>
              </a:rPr>
              <a:t>archiviststoolkit.org/node/141</a:t>
            </a:r>
            <a:r>
              <a:rPr lang="en-US" sz="2400" dirty="0"/>
              <a:t> </a:t>
            </a:r>
            <a:endParaRPr lang="en-US" sz="2400" dirty="0" smtClean="0"/>
          </a:p>
          <a:p>
            <a:pPr lvl="1" eaLnBrk="1" hangingPunct="1">
              <a:spcBef>
                <a:spcPts val="0"/>
              </a:spcBef>
              <a:spcAft>
                <a:spcPts val="1800"/>
              </a:spcAft>
              <a:defRPr/>
            </a:pPr>
            <a:r>
              <a:rPr lang="en-US" dirty="0" smtClean="0">
                <a:ea typeface="+mn-ea"/>
              </a:rPr>
              <a:t>Comments from 16 respondents:</a:t>
            </a:r>
            <a:br>
              <a:rPr lang="en-US" dirty="0" smtClean="0">
                <a:ea typeface="+mn-ea"/>
              </a:rPr>
            </a:br>
            <a:r>
              <a:rPr lang="en-US" dirty="0" smtClean="0">
                <a:hlinkClick r:id="rId4"/>
              </a:rPr>
              <a:t>http</a:t>
            </a:r>
            <a:r>
              <a:rPr lang="en-US" dirty="0">
                <a:hlinkClick r:id="rId4"/>
              </a:rPr>
              <a:t>://</a:t>
            </a:r>
            <a:r>
              <a:rPr lang="en-US" dirty="0" smtClean="0">
                <a:hlinkClick r:id="rId4"/>
              </a:rPr>
              <a:t>archiviststoolkit.org/node/153</a:t>
            </a:r>
            <a:endParaRPr lang="en-US" dirty="0" smtClean="0">
              <a:ea typeface="+mn-ea"/>
            </a:endParaRPr>
          </a:p>
          <a:p>
            <a:pPr eaLnBrk="1" hangingPunct="1">
              <a:spcBef>
                <a:spcPts val="0"/>
              </a:spcBef>
              <a:spcAft>
                <a:spcPts val="1800"/>
              </a:spcAft>
              <a:defRPr/>
            </a:pPr>
            <a:r>
              <a:rPr lang="en-US" dirty="0" smtClean="0">
                <a:ea typeface="+mn-ea"/>
              </a:rPr>
              <a:t>Webinars</a:t>
            </a:r>
          </a:p>
          <a:p>
            <a:pPr lvl="1" eaLnBrk="1" hangingPunct="1">
              <a:spcBef>
                <a:spcPts val="0"/>
              </a:spcBef>
              <a:spcAft>
                <a:spcPts val="1800"/>
              </a:spcAft>
              <a:defRPr/>
            </a:pPr>
            <a:r>
              <a:rPr lang="en-US" dirty="0" smtClean="0">
                <a:ea typeface="+mn-ea"/>
              </a:rPr>
              <a:t>Pre- and post-webinar surveys:</a:t>
            </a:r>
            <a:br>
              <a:rPr lang="en-US" dirty="0" smtClean="0">
                <a:ea typeface="+mn-ea"/>
              </a:rPr>
            </a:br>
            <a:r>
              <a:rPr lang="en-US" dirty="0" smtClean="0">
                <a:hlinkClick r:id="rId5"/>
              </a:rPr>
              <a:t>http</a:t>
            </a:r>
            <a:r>
              <a:rPr lang="en-US" dirty="0">
                <a:hlinkClick r:id="rId5"/>
              </a:rPr>
              <a:t>://</a:t>
            </a:r>
            <a:r>
              <a:rPr lang="en-US" dirty="0" smtClean="0">
                <a:hlinkClick r:id="rId5"/>
              </a:rPr>
              <a:t>archiviststoolkit.org/node/161</a:t>
            </a:r>
            <a:endParaRPr lang="en-US" dirty="0" smtClean="0">
              <a:ea typeface="+mn-ea"/>
            </a:endParaRPr>
          </a:p>
          <a:p>
            <a:pPr eaLnBrk="1" hangingPunct="1">
              <a:spcBef>
                <a:spcPts val="0"/>
              </a:spcBef>
              <a:spcAft>
                <a:spcPts val="1800"/>
              </a:spcAft>
              <a:defRPr/>
            </a:pPr>
            <a:r>
              <a:rPr lang="en-US" dirty="0" smtClean="0">
                <a:ea typeface="+mn-ea"/>
              </a:rPr>
              <a:t>Final Draft of Functional Requirements:</a:t>
            </a:r>
            <a:br>
              <a:rPr lang="en-US" dirty="0" smtClean="0">
                <a:ea typeface="+mn-ea"/>
              </a:rPr>
            </a:br>
            <a:r>
              <a:rPr lang="en-US" sz="2400" dirty="0" smtClean="0">
                <a:ea typeface="+mn-ea"/>
                <a:hlinkClick r:id="rId6"/>
              </a:rPr>
              <a:t>http://www.archivesspace.org/hilevelreqs</a:t>
            </a:r>
            <a:r>
              <a:rPr lang="en-US" sz="2400" dirty="0" smtClean="0">
                <a:ea typeface="+mn-ea"/>
              </a:rPr>
              <a:t> </a:t>
            </a:r>
            <a:endParaRPr lang="en-US" sz="2400" dirty="0">
              <a:ea typeface="+mn-ea"/>
            </a:endParaRPr>
          </a:p>
        </p:txBody>
      </p:sp>
    </p:spTree>
    <p:extLst>
      <p:ext uri="{BB962C8B-B14F-4D97-AF65-F5344CB8AC3E}">
        <p14:creationId xmlns:p14="http://schemas.microsoft.com/office/powerpoint/2010/main" val="4147325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Functional </a:t>
            </a:r>
            <a:r>
              <a:rPr lang="en-US" b="1" dirty="0" smtClean="0">
                <a:solidFill>
                  <a:srgbClr val="0070C0"/>
                </a:solidFill>
              </a:rPr>
              <a:t>Specifications</a:t>
            </a:r>
            <a:endParaRPr lang="en-US" sz="2000" dirty="0"/>
          </a:p>
        </p:txBody>
      </p:sp>
      <p:sp>
        <p:nvSpPr>
          <p:cNvPr id="3" name="Content Placeholder 2"/>
          <p:cNvSpPr>
            <a:spLocks noGrp="1"/>
          </p:cNvSpPr>
          <p:nvPr>
            <p:ph idx="1"/>
          </p:nvPr>
        </p:nvSpPr>
        <p:spPr>
          <a:xfrm>
            <a:off x="457200" y="1600200"/>
            <a:ext cx="8534400" cy="4419600"/>
          </a:xfrm>
        </p:spPr>
        <p:txBody>
          <a:bodyPr/>
          <a:lstStyle/>
          <a:p>
            <a:pPr>
              <a:spcBef>
                <a:spcPts val="0"/>
              </a:spcBef>
              <a:spcAft>
                <a:spcPts val="1200"/>
              </a:spcAft>
            </a:pPr>
            <a:r>
              <a:rPr lang="en-US" sz="2800" dirty="0" smtClean="0">
                <a:solidFill>
                  <a:srgbClr val="000000"/>
                </a:solidFill>
              </a:rPr>
              <a:t>3 Core modules: Accessions, Resources,</a:t>
            </a:r>
            <a:br>
              <a:rPr lang="en-US" sz="2800" dirty="0" smtClean="0">
                <a:solidFill>
                  <a:srgbClr val="000000"/>
                </a:solidFill>
              </a:rPr>
            </a:br>
            <a:r>
              <a:rPr lang="en-US" sz="2800" dirty="0" smtClean="0">
                <a:solidFill>
                  <a:srgbClr val="000000"/>
                </a:solidFill>
              </a:rPr>
              <a:t>and</a:t>
            </a:r>
            <a:r>
              <a:rPr lang="en-US" sz="2800" dirty="0">
                <a:solidFill>
                  <a:srgbClr val="000000"/>
                </a:solidFill>
              </a:rPr>
              <a:t> </a:t>
            </a:r>
            <a:r>
              <a:rPr lang="en-US" sz="2800" dirty="0" smtClean="0">
                <a:solidFill>
                  <a:srgbClr val="000000"/>
                </a:solidFill>
              </a:rPr>
              <a:t>Digital Objects </a:t>
            </a:r>
          </a:p>
          <a:p>
            <a:pPr>
              <a:spcBef>
                <a:spcPts val="0"/>
              </a:spcBef>
              <a:spcAft>
                <a:spcPts val="1200"/>
              </a:spcAft>
            </a:pPr>
            <a:r>
              <a:rPr lang="en-US" sz="2800" dirty="0" smtClean="0">
                <a:solidFill>
                  <a:srgbClr val="000000"/>
                </a:solidFill>
              </a:rPr>
              <a:t>6 Support modules: Repositories, Staff users, Locations, Agents, Subjects, &amp; Events</a:t>
            </a:r>
          </a:p>
          <a:p>
            <a:pPr>
              <a:spcBef>
                <a:spcPts val="0"/>
              </a:spcBef>
              <a:spcAft>
                <a:spcPts val="1200"/>
              </a:spcAft>
            </a:pPr>
            <a:r>
              <a:rPr lang="en-US" sz="2800" dirty="0" smtClean="0">
                <a:solidFill>
                  <a:srgbClr val="000000"/>
                </a:solidFill>
              </a:rPr>
              <a:t>5 Sub-records: Dates, Extents, External Documents, Collection Management, &amp; Rights Management</a:t>
            </a:r>
          </a:p>
          <a:p>
            <a:pPr>
              <a:spcBef>
                <a:spcPts val="0"/>
              </a:spcBef>
              <a:spcAft>
                <a:spcPts val="1200"/>
              </a:spcAft>
            </a:pPr>
            <a:r>
              <a:rPr lang="en-US" sz="2800" dirty="0" smtClean="0"/>
              <a:t>Specifications available online:</a:t>
            </a:r>
            <a:r>
              <a:rPr lang="en-US" sz="2400" dirty="0" smtClean="0"/>
              <a:t> </a:t>
            </a:r>
            <a:r>
              <a:rPr lang="en-US" sz="2400" dirty="0" smtClean="0">
                <a:hlinkClick r:id="rId3"/>
              </a:rPr>
              <a:t>http://www.archivesspace.org/documents/specifications/</a:t>
            </a:r>
            <a:endParaRPr lang="en-US" sz="2400" dirty="0"/>
          </a:p>
        </p:txBody>
      </p:sp>
    </p:spTree>
    <p:extLst>
      <p:ext uri="{BB962C8B-B14F-4D97-AF65-F5344CB8AC3E}">
        <p14:creationId xmlns:p14="http://schemas.microsoft.com/office/powerpoint/2010/main" val="18815404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4">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10044</TotalTime>
  <Words>4295</Words>
  <Application>Microsoft Macintosh PowerPoint</Application>
  <PresentationFormat>On-screen Show (4:3)</PresentationFormat>
  <Paragraphs>501</Paragraphs>
  <Slides>44</Slides>
  <Notes>20</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Presentation4</vt:lpstr>
      <vt:lpstr>ArchivesSpace A Next-Generation Archives Management System</vt:lpstr>
      <vt:lpstr>Panel Topics I</vt:lpstr>
      <vt:lpstr>Panel Topics II</vt:lpstr>
      <vt:lpstr>ArchivesSpace: The Project</vt:lpstr>
      <vt:lpstr>Project Team</vt:lpstr>
      <vt:lpstr>Brad Westbrook, ArchivesSpace</vt:lpstr>
      <vt:lpstr>ASpace Planning Phase</vt:lpstr>
      <vt:lpstr>Functional Requirements</vt:lpstr>
      <vt:lpstr>Functional Specifications</vt:lpstr>
      <vt:lpstr>Technical Architecture</vt:lpstr>
      <vt:lpstr>Business Planning</vt:lpstr>
      <vt:lpstr>Mark A. Matienzo, ArchivesSpace</vt:lpstr>
      <vt:lpstr>Design &amp; Implementation Phase</vt:lpstr>
      <vt:lpstr>Development Planning/Analysis</vt:lpstr>
      <vt:lpstr>Development Cycles</vt:lpstr>
      <vt:lpstr>Application Release History</vt:lpstr>
      <vt:lpstr>ArchivesSpace Product Vision</vt:lpstr>
      <vt:lpstr>Migration Tools</vt:lpstr>
      <vt:lpstr>ArchivesSpace 1.0 Features</vt:lpstr>
      <vt:lpstr>Demo</vt:lpstr>
      <vt:lpstr>James Bullen, Hudson Molonglo Pty Ltd</vt:lpstr>
      <vt:lpstr>Development Overview</vt:lpstr>
      <vt:lpstr>Development Team</vt:lpstr>
      <vt:lpstr>Technology</vt:lpstr>
      <vt:lpstr>Architecture</vt:lpstr>
      <vt:lpstr>Development Methodology</vt:lpstr>
      <vt:lpstr>Kyle Rimkus, University of Illinois</vt:lpstr>
      <vt:lpstr>User Engagement and Testing</vt:lpstr>
      <vt:lpstr>ArchivesSpace Sandbox</vt:lpstr>
      <vt:lpstr>Sandbox Feedback</vt:lpstr>
      <vt:lpstr>Usability Testing</vt:lpstr>
      <vt:lpstr>Migration Testing</vt:lpstr>
      <vt:lpstr>Documentation Review</vt:lpstr>
      <vt:lpstr>ArchivesSpace Discussion Lists</vt:lpstr>
      <vt:lpstr>Brad Westbrook, ArchivesSpace</vt:lpstr>
      <vt:lpstr>Organizational Home</vt:lpstr>
      <vt:lpstr>Membership </vt:lpstr>
      <vt:lpstr>Fee Structure</vt:lpstr>
      <vt:lpstr>56 Charter Members</vt:lpstr>
      <vt:lpstr>PowerPoint Presentation</vt:lpstr>
      <vt:lpstr>Governance Structure</vt:lpstr>
      <vt:lpstr>Staffing</vt:lpstr>
      <vt:lpstr>Fostering Community Participation</vt:lpstr>
      <vt:lpstr>Thank You!</vt:lpstr>
    </vt:vector>
  </TitlesOfParts>
  <Company>PALINET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Bower</dc:creator>
  <cp:lastModifiedBy>Katherine Kott</cp:lastModifiedBy>
  <cp:revision>193</cp:revision>
  <dcterms:created xsi:type="dcterms:W3CDTF">2009-03-06T20:35:06Z</dcterms:created>
  <dcterms:modified xsi:type="dcterms:W3CDTF">2013-08-14T18:39:04Z</dcterms:modified>
</cp:coreProperties>
</file>